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96" r:id="rId9"/>
    <p:sldId id="271" r:id="rId10"/>
    <p:sldId id="297" r:id="rId11"/>
    <p:sldId id="273" r:id="rId12"/>
    <p:sldId id="275" r:id="rId13"/>
    <p:sldId id="276" r:id="rId14"/>
    <p:sldId id="277" r:id="rId15"/>
    <p:sldId id="278" r:id="rId16"/>
    <p:sldId id="279" r:id="rId17"/>
    <p:sldId id="284" r:id="rId18"/>
    <p:sldId id="285" r:id="rId19"/>
    <p:sldId id="291" r:id="rId20"/>
    <p:sldId id="292" r:id="rId21"/>
    <p:sldId id="298" r:id="rId22"/>
    <p:sldId id="294" r:id="rId23"/>
    <p:sldId id="295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727" userDrawn="1">
          <p15:clr>
            <a:srgbClr val="A4A3A4"/>
          </p15:clr>
        </p15:guide>
        <p15:guide id="3" orient="horz" pos="5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" initials="П" lastIdx="3" clrIdx="0">
    <p:extLst>
      <p:ext uri="{19B8F6BF-5375-455C-9EA6-DF929625EA0E}">
        <p15:presenceInfo xmlns:p15="http://schemas.microsoft.com/office/powerpoint/2012/main" userId="Пользователь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CCFFFF"/>
    <a:srgbClr val="FFFFCC"/>
    <a:srgbClr val="FDE7F7"/>
    <a:srgbClr val="99FF99"/>
    <a:srgbClr val="515151"/>
    <a:srgbClr val="00FFFF"/>
    <a:srgbClr val="E9D6C1"/>
    <a:srgbClr val="6D6D6D"/>
    <a:srgbClr val="407E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291" autoAdjust="0"/>
  </p:normalViewPr>
  <p:slideViewPr>
    <p:cSldViewPr snapToGrid="0">
      <p:cViewPr>
        <p:scale>
          <a:sx n="33" d="100"/>
          <a:sy n="33" d="100"/>
        </p:scale>
        <p:origin x="1182" y="930"/>
      </p:cViewPr>
      <p:guideLst>
        <p:guide pos="3727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C1BAD-A703-478C-B18B-D13B7DCDF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083AD66-22CE-48E2-ACC0-F391AC14EE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EF47C8-9C99-44C8-9E8C-19F1676E1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B662AC-414D-4B9F-895F-1B73E44B6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48B9FC-6A80-43EF-8E59-D62047A3A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528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5B445A-844A-46E3-ACC5-857F36352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7B67B6-DDE6-48B1-A1E5-F55B2E9E4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11E2C3-37D6-4803-9FC9-B6B08A2C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1FBD635-8D1E-4154-971F-896BD47F8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02A9EE-D9A8-4194-9FB4-DB5BEBA2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920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23735B-E585-4004-AF43-F5957A8966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3404AA-2A26-436C-8D0A-A3892654C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DECEF4C-583F-4C39-88A3-224904CF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0F7051-EE94-4121-9659-EC979631C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411485-8DF8-412E-92E9-31499C742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16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53D35-93A6-4A7B-B006-392CBC6E0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6EC594-490F-4773-935F-F0FB6E2F9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C7323C-CCB5-4A6D-AF0A-9787A40C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5DE286A-4A8E-4EA0-8251-B41361287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7E676-FF2B-45C3-BEC4-4DD03B7C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79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3DBC7-8E18-4302-B5FE-3A75572BE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7FBD14A-9860-4D3F-9518-D671987CF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B6434B-C4ED-47CE-AEFD-526D53FF8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9CA3AB-2C1C-4F75-B0A0-75897FF19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6340E2-9402-4171-8B5D-702C59A3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3800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CDB823-E4AF-4ED2-A255-AF8D8CF0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11DEE9-77EA-457E-B57B-A40542D88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1445C58-A8AE-4040-9702-329ADAE7B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43322B-E38A-4023-8C5D-1C8A44E2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BD3039D-5DB3-4E7C-AD77-3D915DC15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B6C70F2-74A8-46A3-A185-78BB8E6DC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798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F46AA-1959-4A34-BABC-4E020FEAE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AA37A0-67D6-4FDF-8BD5-31D84E83B0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3BE60F6-8F2E-4954-8D37-0C4B052D0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622A71-08FB-46C6-87AA-11F5AED2E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DDC876B-BA8F-4AC4-9698-94BC9C15E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7A4F54A-E951-4CE3-9080-1FA66DBF2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C941E28-C2B5-451B-B366-E96AFCBF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90E502B-40AA-43D2-8B52-B082E6A5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542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BC06E1-0A0F-4686-986D-1A80E308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8B2936-C807-4F35-9462-3352B9DF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DA4BB1C-D687-41B3-B97E-08E0ECE2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61C32E3-8EAA-4AE5-BB6D-F11C9550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592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1143BA3-044E-4960-9C81-8BB2969F2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5D3595-F331-40DA-BDC1-CD88702A3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A92DF2-7143-4FA7-B16B-D8E5E5FB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822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C53C7C-769B-49A8-AEBF-742DC5AAC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F70FE7-8070-4CAD-92DD-E32DEF2F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496EFA-ACED-426F-AAED-E948AD43E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2F4DD66-9D3D-4AC5-A6FE-2730AAE6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B182F48-DC17-4ABC-ACE8-23E97DD3A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D15DE9-8B88-4556-A3B0-A9CF27CF9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30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B3773-A57F-4075-996F-A1B7699A2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FFC0838-AC2F-4B18-982B-C455EE5159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3850C8-4773-44BE-9CEE-1CCA6C420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F48C6D3-2132-4685-B0A0-A7721E9E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5FFA4B-3F6E-4B79-9B5D-AD2690C9B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EA766BB-A61E-43DF-8619-E76239D8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06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5F43F-B320-456A-9A7E-D5937C1E6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77B7D9-7BF8-4532-B7BE-6CB34E0C4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B91838-EF3D-433B-9D01-C514E5EE2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70F1E-97C6-4BAB-A7B1-290865CCB7D9}" type="datetimeFigureOut">
              <a:rPr lang="ru-RU" smtClean="0"/>
              <a:t>18.11.2024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E4CB82-D878-4B3A-AAB8-E26A926FE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44A555-157B-4E2F-8764-DCA9D1CC8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AFAF1-A0A2-4739-9979-34698B63DBB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072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17/06/relationships/model3d" Target="../media/model3d3.glb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17/06/relationships/model3d" Target="../media/model3d3.glb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53D80D0-7D22-4AEF-99B5-44BBF3D020E9}"/>
              </a:ext>
            </a:extLst>
          </p:cNvPr>
          <p:cNvGrpSpPr/>
          <p:nvPr/>
        </p:nvGrpSpPr>
        <p:grpSpPr>
          <a:xfrm rot="21596283">
            <a:off x="-181940" y="-699988"/>
            <a:ext cx="12197105" cy="15318107"/>
            <a:chOff x="-475597" y="-251491"/>
            <a:chExt cx="12197105" cy="15318107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F2DF118-E8E7-498D-82FD-A4C63736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793" y="1361049"/>
              <a:ext cx="1132479" cy="113247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F0A5C9-9894-4188-814D-1FF64A02D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1531">
              <a:off x="2301733" y="2993469"/>
              <a:ext cx="1104342" cy="1104342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C7FB3F43-E9C3-4991-936A-0EB157BDC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559">
              <a:off x="9934639" y="4219423"/>
              <a:ext cx="1104342" cy="1104342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8DA5C18-333F-4257-90BB-41C923C6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41493" y="2092814"/>
              <a:ext cx="1104342" cy="1104342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4C06F224-C6DB-4495-BE84-8E8D48F1F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886729">
              <a:off x="5163005" y="1900684"/>
              <a:ext cx="1104342" cy="110434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07FE5DF4-A680-47DF-BFE6-790D3875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82629">
              <a:off x="2575448" y="689660"/>
              <a:ext cx="1104342" cy="1104342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FCC4D241-A35D-4821-A6B8-467AF83F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5380">
              <a:off x="4210772" y="4402584"/>
              <a:ext cx="1104342" cy="1104342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F4C56C2-B638-4B35-B3F0-7375779A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68600">
              <a:off x="2283825" y="4784968"/>
              <a:ext cx="1104342" cy="1104342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BEB4BBD-C507-4B57-B527-DD93E3C5F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20613">
              <a:off x="208967" y="4650474"/>
              <a:ext cx="1104342" cy="1104342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93E761C2-1D1D-4747-9416-A3D536E6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386938">
              <a:off x="10297300" y="2238427"/>
              <a:ext cx="1104342" cy="1104342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3BC337A-1707-4002-8833-4988AD617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99306">
              <a:off x="10290293" y="118958"/>
              <a:ext cx="1104342" cy="1104342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82C44B47-1A85-49E2-9123-8AEBDCB6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48627">
              <a:off x="-276910" y="-251491"/>
              <a:ext cx="1104342" cy="1104342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FBC7A2A-8634-4541-86FE-848CDFDD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70970">
              <a:off x="-475597" y="2679060"/>
              <a:ext cx="1104342" cy="1104342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D2F60C25-E557-4C89-BFCF-A19AF5C7D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05924">
              <a:off x="6603543" y="5333318"/>
              <a:ext cx="1104342" cy="1104342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54E34A4-99C3-4456-984C-E4FEAE0F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358854" y="5885489"/>
              <a:ext cx="1104342" cy="110434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A43C0ADB-C3D7-44EA-9DCA-FBB37B686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44750">
              <a:off x="8387659" y="9091365"/>
              <a:ext cx="1132479" cy="1132479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059D956F-6EBF-4077-86F1-DE32BE00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46281">
              <a:off x="2621599" y="10723785"/>
              <a:ext cx="1104342" cy="1104342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886DF763-C3A2-4C67-B5B2-F589BCD1E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813309">
              <a:off x="10254505" y="11949739"/>
              <a:ext cx="1104342" cy="1104342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9678DCD8-1D98-4B0D-8A33-D3B06D277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44750">
              <a:off x="7783015" y="11177804"/>
              <a:ext cx="1104342" cy="1104342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5BF3C935-36AD-4D42-B8E1-D336E3AD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331479">
              <a:off x="5482871" y="9631000"/>
              <a:ext cx="1104342" cy="1104342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A3F3332-6FA7-47A0-AA0E-D6D05D48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27379">
              <a:off x="2895314" y="8419976"/>
              <a:ext cx="1104342" cy="1104342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ECC11F6D-BE1E-4827-8CD3-4A9C44B1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0130">
              <a:off x="4530638" y="12132900"/>
              <a:ext cx="1104342" cy="1104342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269BF098-A52F-4CCB-8ACA-2D3C3B0F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13350">
              <a:off x="3882197" y="13962274"/>
              <a:ext cx="1104342" cy="1104342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8E60BD8E-2E43-4E00-9F70-5B208A09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965363">
              <a:off x="930088" y="12876807"/>
              <a:ext cx="1104342" cy="1104342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F168F724-7239-491E-A254-520AE8405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31688">
              <a:off x="10617166" y="9968743"/>
              <a:ext cx="1104342" cy="110434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A08FA81D-B4D7-4AE7-BB44-1AA7CD15B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944056">
              <a:off x="10610159" y="7849274"/>
              <a:ext cx="1104342" cy="1104342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DA003EA-25AB-47B8-9B07-DAEEA2BB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93377">
              <a:off x="42956" y="7478825"/>
              <a:ext cx="1104342" cy="1104342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19901BB3-816E-4EC2-95D1-FCB4C6CB1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15720">
              <a:off x="-155731" y="10409376"/>
              <a:ext cx="1104342" cy="1104342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24F8AB9D-3990-484F-8288-DD708A0EF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50674">
              <a:off x="6923409" y="13063634"/>
              <a:ext cx="1104342" cy="1104342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2DE29CA8-6DF6-4136-BDC8-2449D631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44750">
              <a:off x="9678720" y="13615805"/>
              <a:ext cx="1104342" cy="1104342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1208FF96-CA75-434C-AD7B-8A46317B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74304">
              <a:off x="6432231" y="-238102"/>
              <a:ext cx="1132479" cy="1132479"/>
            </a:xfrm>
            <a:prstGeom prst="rect">
              <a:avLst/>
            </a:prstGeom>
          </p:spPr>
        </p:pic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72237893-6AE8-4362-BCB1-8D39D35D8FC5}"/>
              </a:ext>
            </a:extLst>
          </p:cNvPr>
          <p:cNvGrpSpPr/>
          <p:nvPr/>
        </p:nvGrpSpPr>
        <p:grpSpPr>
          <a:xfrm>
            <a:off x="479292" y="-727118"/>
            <a:ext cx="10599881" cy="14744025"/>
            <a:chOff x="211381" y="-991218"/>
            <a:chExt cx="10599881" cy="14744025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C2F26CC5-13BC-47A6-829A-EA87FFB5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3445">
              <a:off x="211381" y="419906"/>
              <a:ext cx="2819268" cy="2819268"/>
            </a:xfrm>
            <a:prstGeom prst="rect">
              <a:avLst/>
            </a:prstGeom>
          </p:spPr>
        </p:pic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6992CBD8-9562-463C-AE28-F015DDB5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35233">
              <a:off x="7580967" y="-991218"/>
              <a:ext cx="2819268" cy="2819268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C8B52409-5F9C-4CE6-97EC-1153E05B7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1140">
              <a:off x="6496689" y="3799633"/>
              <a:ext cx="2819268" cy="2819268"/>
            </a:xfrm>
            <a:prstGeom prst="rect">
              <a:avLst/>
            </a:prstGeom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0435C2B5-E2AB-4655-917A-D6A8B6FC1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72487">
              <a:off x="1628369" y="6509747"/>
              <a:ext cx="2819268" cy="2819268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FA4A4363-9819-4F75-A21E-F7DD2F8D0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038330">
              <a:off x="7991994" y="7764965"/>
              <a:ext cx="2819268" cy="2819268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41747E25-50B8-44D0-AE3E-6E419D9F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09480">
              <a:off x="644972" y="10933539"/>
              <a:ext cx="2819268" cy="2819268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DB381EDA-7CA4-4A88-9BB3-423915E08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8136">
              <a:off x="5625803" y="10744189"/>
              <a:ext cx="2819268" cy="2819268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BCB683F-7102-4AE6-9B41-7615585F423A}"/>
              </a:ext>
            </a:extLst>
          </p:cNvPr>
          <p:cNvSpPr txBox="1"/>
          <p:nvPr/>
        </p:nvSpPr>
        <p:spPr>
          <a:xfrm>
            <a:off x="1546829" y="2778378"/>
            <a:ext cx="10118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200" b="1" dirty="0">
                <a:latin typeface="Franklin Gothic Demi Cond" panose="020B0706030402020204" pitchFamily="34" charset="0"/>
              </a:rPr>
              <a:t>У</a:t>
            </a:r>
            <a:r>
              <a:rPr lang="en-US" sz="7200" b="1" dirty="0">
                <a:latin typeface="Berlin Sans FB Demi" panose="020E0802020502020306" pitchFamily="34" charset="0"/>
              </a:rPr>
              <a:t> </a:t>
            </a:r>
            <a:r>
              <a:rPr lang="ru-RU" sz="7200" b="1" dirty="0">
                <a:latin typeface="Franklin Gothic Demi Cond" panose="020B0706030402020204" pitchFamily="34" charset="0"/>
              </a:rPr>
              <a:t>м</a:t>
            </a:r>
            <a:r>
              <a:rPr lang="en-US" sz="7200" b="1" dirty="0">
                <a:latin typeface="Berlin Sans FB Demi" panose="020E0802020502020306" pitchFamily="34" charset="0"/>
              </a:rPr>
              <a:t> </a:t>
            </a:r>
            <a:r>
              <a:rPr lang="ru-RU" sz="7200" b="1" dirty="0">
                <a:latin typeface="Franklin Gothic Demi Cond" panose="020B0706030402020204" pitchFamily="34" charset="0"/>
              </a:rPr>
              <a:t>н</a:t>
            </a:r>
            <a:r>
              <a:rPr lang="en-US" sz="7200" b="1" dirty="0">
                <a:latin typeface="Berlin Sans FB Demi" panose="020E0802020502020306" pitchFamily="34" charset="0"/>
              </a:rPr>
              <a:t> </a:t>
            </a:r>
            <a:r>
              <a:rPr lang="ru-RU" sz="7200" b="1" dirty="0">
                <a:latin typeface="Franklin Gothic Demi Cond" panose="020B0706030402020204" pitchFamily="34" charset="0"/>
              </a:rPr>
              <a:t>ы</a:t>
            </a:r>
            <a:r>
              <a:rPr lang="en-US" sz="7200" b="1" dirty="0">
                <a:latin typeface="Berlin Sans FB Demi" panose="020E0802020502020306" pitchFamily="34" charset="0"/>
              </a:rPr>
              <a:t> </a:t>
            </a:r>
            <a:r>
              <a:rPr lang="ru-RU" sz="7200" b="1" dirty="0">
                <a:latin typeface="Franklin Gothic Demi Cond" panose="020B0706030402020204" pitchFamily="34" charset="0"/>
              </a:rPr>
              <a:t>й</a:t>
            </a:r>
            <a:r>
              <a:rPr lang="en-US" sz="7200" b="1" dirty="0">
                <a:latin typeface="Berlin Sans FB Demi" panose="020E0802020502020306" pitchFamily="34" charset="0"/>
              </a:rPr>
              <a:t>  </a:t>
            </a:r>
            <a:r>
              <a:rPr lang="ru-RU" sz="7200" b="1" dirty="0">
                <a:latin typeface="Franklin Gothic Demi Cond" panose="020B0706030402020204" pitchFamily="34" charset="0"/>
              </a:rPr>
              <a:t> г</a:t>
            </a:r>
            <a:r>
              <a:rPr lang="en-US" sz="7200" b="1" dirty="0">
                <a:latin typeface="Berlin Sans FB Demi" panose="020E0802020502020306" pitchFamily="34" charset="0"/>
              </a:rPr>
              <a:t> </a:t>
            </a:r>
            <a:r>
              <a:rPr lang="ru-RU" sz="7200" b="1" dirty="0">
                <a:latin typeface="Franklin Gothic Demi Cond" panose="020B0706030402020204" pitchFamily="34" charset="0"/>
              </a:rPr>
              <a:t>о</a:t>
            </a:r>
            <a:r>
              <a:rPr lang="en-US" sz="7200" b="1" dirty="0">
                <a:latin typeface="Berlin Sans FB Demi" panose="020E0802020502020306" pitchFamily="34" charset="0"/>
              </a:rPr>
              <a:t> </a:t>
            </a:r>
            <a:r>
              <a:rPr lang="ru-RU" sz="7200" b="1" dirty="0">
                <a:latin typeface="Franklin Gothic Demi Cond" panose="020B0706030402020204" pitchFamily="34" charset="0"/>
              </a:rPr>
              <a:t>р</a:t>
            </a:r>
            <a:r>
              <a:rPr lang="en-US" sz="7200" b="1" dirty="0">
                <a:latin typeface="Berlin Sans FB Demi" panose="020E0802020502020306" pitchFamily="34" charset="0"/>
              </a:rPr>
              <a:t> </a:t>
            </a:r>
            <a:r>
              <a:rPr lang="ru-RU" sz="7200" b="1" dirty="0">
                <a:latin typeface="Franklin Gothic Demi Cond" panose="020B0706030402020204" pitchFamily="34" charset="0"/>
              </a:rPr>
              <a:t>о</a:t>
            </a:r>
            <a:r>
              <a:rPr lang="en-US" sz="7200" b="1" dirty="0">
                <a:latin typeface="Berlin Sans FB Demi" panose="020E0802020502020306" pitchFamily="34" charset="0"/>
              </a:rPr>
              <a:t> </a:t>
            </a:r>
            <a:r>
              <a:rPr lang="ru-RU" sz="7200" b="1" dirty="0">
                <a:latin typeface="Franklin Gothic Demi Cond" panose="020B0706030402020204" pitchFamily="34" charset="0"/>
              </a:rPr>
              <a:t>д </a:t>
            </a:r>
            <a:r>
              <a:rPr lang="en-US" sz="7200" b="1" dirty="0">
                <a:latin typeface="Berlin Sans FB Demi" panose="020E0802020502020306" pitchFamily="34" charset="0"/>
              </a:rPr>
              <a:t> </a:t>
            </a:r>
            <a:r>
              <a:rPr lang="ru-RU" sz="7200" b="1" dirty="0">
                <a:latin typeface="Franklin Gothic Demi Cond" panose="020B0706030402020204" pitchFamily="34" charset="0"/>
              </a:rPr>
              <a:t>и</a:t>
            </a:r>
            <a:r>
              <a:rPr lang="en-US" sz="7200" b="1" dirty="0">
                <a:latin typeface="Berlin Sans FB Demi" panose="020E0802020502020306" pitchFamily="34" charset="0"/>
              </a:rPr>
              <a:t> </a:t>
            </a:r>
            <a:r>
              <a:rPr lang="ru-RU" sz="7200" b="1" dirty="0">
                <a:latin typeface="Franklin Gothic Demi Cond" panose="020B0706030402020204" pitchFamily="34" charset="0"/>
              </a:rPr>
              <a:t> </a:t>
            </a:r>
            <a:r>
              <a:rPr lang="en-US" sz="7200" b="1" dirty="0">
                <a:latin typeface="Berlin Sans FB Demi" panose="020E0802020502020306" pitchFamily="34" charset="0"/>
              </a:rPr>
              <a:t>IoT</a:t>
            </a:r>
            <a:endParaRPr lang="ru-RU" sz="7200" b="1" dirty="0">
              <a:latin typeface="Franklin Gothic Demi Cond" panose="020B07060304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821AD-8475-4035-B717-285D93D7C3DB}"/>
              </a:ext>
            </a:extLst>
          </p:cNvPr>
          <p:cNvSpPr txBox="1"/>
          <p:nvPr/>
        </p:nvSpPr>
        <p:spPr>
          <a:xfrm>
            <a:off x="244700" y="5347613"/>
            <a:ext cx="7874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by </a:t>
            </a:r>
            <a:r>
              <a:rPr lang="en-US" sz="3600" b="1" dirty="0" err="1"/>
              <a:t>Mukha’s</a:t>
            </a:r>
            <a:r>
              <a:rPr lang="en-US" sz="3600" b="1" dirty="0"/>
              <a:t> team</a:t>
            </a:r>
          </a:p>
          <a:p>
            <a:r>
              <a:rPr lang="en-US" sz="3600" b="1" dirty="0" err="1"/>
              <a:t>Mukhammed</a:t>
            </a:r>
            <a:r>
              <a:rPr lang="en-US" sz="3600" b="1" dirty="0"/>
              <a:t>, Kamila, </a:t>
            </a:r>
            <a:r>
              <a:rPr lang="en-US" sz="3600" b="1" dirty="0" err="1"/>
              <a:t>Alim</a:t>
            </a:r>
            <a:r>
              <a:rPr lang="en-US" sz="3600" b="1" dirty="0"/>
              <a:t>, </a:t>
            </a:r>
            <a:r>
              <a:rPr lang="en-US" sz="3600" b="1" dirty="0" err="1"/>
              <a:t>Sanjar</a:t>
            </a:r>
            <a:endParaRPr lang="en-US" sz="3600" b="1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009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1AE899-393A-452D-B01E-2005AD2D3EDC}"/>
              </a:ext>
            </a:extLst>
          </p:cNvPr>
          <p:cNvSpPr/>
          <p:nvPr/>
        </p:nvSpPr>
        <p:spPr>
          <a:xfrm>
            <a:off x="0" y="0"/>
            <a:ext cx="4081669" cy="68580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23" name="Прямоугольник 5122">
            <a:extLst>
              <a:ext uri="{FF2B5EF4-FFF2-40B4-BE49-F238E27FC236}">
                <a16:creationId xmlns:a16="http://schemas.microsoft.com/office/drawing/2014/main" id="{A9FC3E6A-4FA6-4C00-A0B1-520F2637DC33}"/>
              </a:ext>
            </a:extLst>
          </p:cNvPr>
          <p:cNvSpPr/>
          <p:nvPr/>
        </p:nvSpPr>
        <p:spPr>
          <a:xfrm>
            <a:off x="166483" y="1091189"/>
            <a:ext cx="15887700" cy="378565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Датчики температуры</a:t>
            </a:r>
            <a:r>
              <a:rPr lang="en-US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endParaRPr lang="ru-RU" sz="12000" b="1" i="1" cap="none" spc="50" dirty="0">
              <a:ln w="0">
                <a:solidFill>
                  <a:schemeClr val="tx1"/>
                </a:solidFill>
              </a:ln>
              <a:solidFill>
                <a:schemeClr val="bg1">
                  <a:alpha val="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535D88A-4D7F-4FCA-8DDD-CD0C34E4577A}"/>
              </a:ext>
            </a:extLst>
          </p:cNvPr>
          <p:cNvSpPr/>
          <p:nvPr/>
        </p:nvSpPr>
        <p:spPr>
          <a:xfrm>
            <a:off x="3983864" y="0"/>
            <a:ext cx="4298744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25" name="Прямоугольник 5124">
            <a:extLst>
              <a:ext uri="{FF2B5EF4-FFF2-40B4-BE49-F238E27FC236}">
                <a16:creationId xmlns:a16="http://schemas.microsoft.com/office/drawing/2014/main" id="{596C5257-FF91-4F9A-B3BE-B3273A691CAB}"/>
              </a:ext>
            </a:extLst>
          </p:cNvPr>
          <p:cNvSpPr/>
          <p:nvPr/>
        </p:nvSpPr>
        <p:spPr>
          <a:xfrm>
            <a:off x="4519019" y="1105356"/>
            <a:ext cx="55807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 газа</a:t>
            </a:r>
            <a:endParaRPr lang="ru-RU" sz="120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AB4C50-C168-41EE-85E1-26FAB805E7FB}"/>
              </a:ext>
            </a:extLst>
          </p:cNvPr>
          <p:cNvSpPr/>
          <p:nvPr/>
        </p:nvSpPr>
        <p:spPr>
          <a:xfrm>
            <a:off x="8282608" y="0"/>
            <a:ext cx="3909392" cy="6858000"/>
          </a:xfrm>
          <a:prstGeom prst="rect">
            <a:avLst/>
          </a:prstGeom>
          <a:solidFill>
            <a:srgbClr val="E9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27" name="Прямоугольник 5126">
            <a:extLst>
              <a:ext uri="{FF2B5EF4-FFF2-40B4-BE49-F238E27FC236}">
                <a16:creationId xmlns:a16="http://schemas.microsoft.com/office/drawing/2014/main" id="{1C2D6C6B-AED6-47E5-9DF7-021CFE041B88}"/>
              </a:ext>
            </a:extLst>
          </p:cNvPr>
          <p:cNvSpPr/>
          <p:nvPr/>
        </p:nvSpPr>
        <p:spPr>
          <a:xfrm>
            <a:off x="8557076" y="1134175"/>
            <a:ext cx="6978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 близости</a:t>
            </a:r>
            <a:endParaRPr lang="ru-RU" sz="1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1058FA-A5D1-427D-9942-5BA63C423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2278">
            <a:off x="4483196" y="2189473"/>
            <a:ext cx="3396410" cy="34699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7C41A2-0AAE-4162-B824-4E953E92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1246">
            <a:off x="1141048" y="2062127"/>
            <a:ext cx="1772834" cy="410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F6DEE41-2B65-4CFE-A746-B5FA871AF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2110">
            <a:off x="8545958" y="1382879"/>
            <a:ext cx="3107588" cy="452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479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Прямоугольник 5122">
            <a:extLst>
              <a:ext uri="{FF2B5EF4-FFF2-40B4-BE49-F238E27FC236}">
                <a16:creationId xmlns:a16="http://schemas.microsoft.com/office/drawing/2014/main" id="{A9FC3E6A-4FA6-4C00-A0B1-520F2637DC33}"/>
              </a:ext>
            </a:extLst>
          </p:cNvPr>
          <p:cNvSpPr/>
          <p:nvPr/>
        </p:nvSpPr>
        <p:spPr>
          <a:xfrm>
            <a:off x="-11909671" y="1326927"/>
            <a:ext cx="15887700" cy="378565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Датчики температуры</a:t>
            </a:r>
            <a:r>
              <a:rPr lang="en-US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endParaRPr lang="ru-RU" sz="12000" b="1" i="1" cap="none" spc="50" dirty="0">
              <a:ln w="0">
                <a:solidFill>
                  <a:schemeClr val="tx1"/>
                </a:solidFill>
              </a:ln>
              <a:solidFill>
                <a:schemeClr val="bg1">
                  <a:alpha val="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1AE899-393A-452D-B01E-2005AD2D3EDC}"/>
              </a:ext>
            </a:extLst>
          </p:cNvPr>
          <p:cNvSpPr/>
          <p:nvPr/>
        </p:nvSpPr>
        <p:spPr>
          <a:xfrm>
            <a:off x="-8609159" y="0"/>
            <a:ext cx="408166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535D88A-4D7F-4FCA-8DDD-CD0C34E4577A}"/>
              </a:ext>
            </a:extLst>
          </p:cNvPr>
          <p:cNvSpPr/>
          <p:nvPr/>
        </p:nvSpPr>
        <p:spPr>
          <a:xfrm>
            <a:off x="-5089515" y="0"/>
            <a:ext cx="4298744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25" name="Прямоугольник 5124">
            <a:extLst>
              <a:ext uri="{FF2B5EF4-FFF2-40B4-BE49-F238E27FC236}">
                <a16:creationId xmlns:a16="http://schemas.microsoft.com/office/drawing/2014/main" id="{596C5257-FF91-4F9A-B3BE-B3273A691CAB}"/>
              </a:ext>
            </a:extLst>
          </p:cNvPr>
          <p:cNvSpPr/>
          <p:nvPr/>
        </p:nvSpPr>
        <p:spPr>
          <a:xfrm>
            <a:off x="-7152814" y="1454390"/>
            <a:ext cx="66633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Датчики газа</a:t>
            </a:r>
            <a:endParaRPr lang="ru-RU" sz="120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AB4C50-C168-41EE-85E1-26FAB805E7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27" name="Прямоугольник 5126">
            <a:extLst>
              <a:ext uri="{FF2B5EF4-FFF2-40B4-BE49-F238E27FC236}">
                <a16:creationId xmlns:a16="http://schemas.microsoft.com/office/drawing/2014/main" id="{1C2D6C6B-AED6-47E5-9DF7-021CFE041B88}"/>
              </a:ext>
            </a:extLst>
          </p:cNvPr>
          <p:cNvSpPr/>
          <p:nvPr/>
        </p:nvSpPr>
        <p:spPr>
          <a:xfrm>
            <a:off x="4149832" y="0"/>
            <a:ext cx="85316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Датчики близости</a:t>
            </a:r>
            <a:endParaRPr lang="ru-RU" sz="6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D440F5-6483-4FBF-A833-4F16ADA19BB7}"/>
              </a:ext>
            </a:extLst>
          </p:cNvPr>
          <p:cNvSpPr txBox="1"/>
          <p:nvPr/>
        </p:nvSpPr>
        <p:spPr>
          <a:xfrm>
            <a:off x="5010242" y="1107996"/>
            <a:ext cx="68108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515151"/>
                </a:solidFill>
              </a:rPr>
              <a:t>Используются для автоматического управления освещением и климатом в помещениях. Например, они могут включать или выключать свет, когда человек входит в комнату, и регулировать температуру в зависимости от присутствия людей. Их цель снизить энергозатраты и улучшить качество жизни. Их количество составляет больше 50,000.</a:t>
            </a:r>
          </a:p>
          <a:p>
            <a:r>
              <a:rPr lang="ru-RU" sz="2000" b="1" dirty="0">
                <a:solidFill>
                  <a:srgbClr val="515151"/>
                </a:solidFill>
              </a:rPr>
              <a:t> </a:t>
            </a:r>
            <a:endParaRPr lang="ru-RU" sz="2000" dirty="0">
              <a:solidFill>
                <a:srgbClr val="515151"/>
              </a:solidFill>
            </a:endParaRPr>
          </a:p>
          <a:p>
            <a:r>
              <a:rPr lang="ru-RU" sz="2000" dirty="0">
                <a:solidFill>
                  <a:srgbClr val="515151"/>
                </a:solidFill>
              </a:rPr>
              <a:t>      Эти датчики установлены в лифтах, дверях и других объектах, где необходимо автоматически обнаруживать присутствие людей и выполнять соответствующие действия.</a:t>
            </a:r>
          </a:p>
          <a:p>
            <a:r>
              <a:rPr lang="ru-RU" sz="2000" dirty="0">
                <a:solidFill>
                  <a:srgbClr val="515151"/>
                </a:solidFill>
              </a:rPr>
              <a:t> </a:t>
            </a:r>
          </a:p>
          <a:p>
            <a:r>
              <a:rPr lang="ru-RU" sz="2000" dirty="0">
                <a:solidFill>
                  <a:srgbClr val="515151"/>
                </a:solidFill>
              </a:rPr>
              <a:t>       Данные, собранные датчиками близости в Сингапуре, отправляются в централизованные системы для обработки и анализа. В основном данные поступают в Центр управления умным городом (</a:t>
            </a:r>
            <a:r>
              <a:rPr lang="ru-RU" sz="2000" dirty="0" err="1">
                <a:solidFill>
                  <a:srgbClr val="515151"/>
                </a:solidFill>
              </a:rPr>
              <a:t>Smart</a:t>
            </a:r>
            <a:r>
              <a:rPr lang="ru-RU" sz="2000" dirty="0">
                <a:solidFill>
                  <a:srgbClr val="515151"/>
                </a:solidFill>
              </a:rPr>
              <a:t> </a:t>
            </a:r>
            <a:r>
              <a:rPr lang="ru-RU" sz="2000" dirty="0" err="1">
                <a:solidFill>
                  <a:srgbClr val="515151"/>
                </a:solidFill>
              </a:rPr>
              <a:t>Nation</a:t>
            </a:r>
            <a:r>
              <a:rPr lang="ru-RU" sz="2000" dirty="0">
                <a:solidFill>
                  <a:srgbClr val="515151"/>
                </a:solidFill>
              </a:rPr>
              <a:t> </a:t>
            </a:r>
            <a:r>
              <a:rPr lang="ru-RU" sz="2000" dirty="0" err="1">
                <a:solidFill>
                  <a:srgbClr val="515151"/>
                </a:solidFill>
              </a:rPr>
              <a:t>Operations</a:t>
            </a:r>
            <a:r>
              <a:rPr lang="ru-RU" sz="2000" dirty="0">
                <a:solidFill>
                  <a:srgbClr val="515151"/>
                </a:solidFill>
              </a:rPr>
              <a:t> </a:t>
            </a:r>
            <a:r>
              <a:rPr lang="ru-RU" sz="2000" dirty="0" err="1">
                <a:solidFill>
                  <a:srgbClr val="515151"/>
                </a:solidFill>
              </a:rPr>
              <a:t>Centre</a:t>
            </a:r>
            <a:r>
              <a:rPr lang="ru-RU" sz="2000" dirty="0">
                <a:solidFill>
                  <a:srgbClr val="515151"/>
                </a:solidFill>
              </a:rPr>
              <a:t>), который является частью инициативы "Умный Сингапур". Этот центр </a:t>
            </a:r>
          </a:p>
          <a:p>
            <a:r>
              <a:rPr lang="ru-RU" sz="2000" dirty="0">
                <a:solidFill>
                  <a:srgbClr val="515151"/>
                </a:solidFill>
              </a:rPr>
              <a:t>отвечает за анализ данных с различных сенсоров по всей территории города.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963F2E0B-8770-4455-9AA0-1C7FC4D94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61294">
            <a:off x="402184" y="645128"/>
            <a:ext cx="3961990" cy="576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07530A3-2724-4566-BE0F-35FC5F903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1246">
            <a:off x="-8767403" y="1510137"/>
            <a:ext cx="1772834" cy="410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2B576FF-0B54-4797-8245-F5DE2EDA5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2278">
            <a:off x="-5550507" y="1389953"/>
            <a:ext cx="3396410" cy="34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ФУТАЖ Дым">
            <a:hlinkClick r:id="" action="ppaction://media"/>
            <a:extLst>
              <a:ext uri="{FF2B5EF4-FFF2-40B4-BE49-F238E27FC236}">
                <a16:creationId xmlns:a16="http://schemas.microsoft.com/office/drawing/2014/main" id="{793896E4-1E62-4D76-A5D5-1ACDEBA74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9582" y="0"/>
            <a:ext cx="8978900" cy="6858000"/>
          </a:xfrm>
          <a:prstGeom prst="rect">
            <a:avLst/>
          </a:prstGeom>
        </p:spPr>
      </p:pic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id="{AEEA9C25-D722-4F12-9D15-185C4791476D}"/>
              </a:ext>
            </a:extLst>
          </p:cNvPr>
          <p:cNvSpPr/>
          <p:nvPr/>
        </p:nvSpPr>
        <p:spPr>
          <a:xfrm rot="2676658">
            <a:off x="-638639" y="-3279850"/>
            <a:ext cx="13469277" cy="13417698"/>
          </a:xfrm>
          <a:custGeom>
            <a:avLst/>
            <a:gdLst>
              <a:gd name="connsiteX0" fmla="*/ 9999492 w 13469277"/>
              <a:gd name="connsiteY0" fmla="*/ 8278370 h 13417698"/>
              <a:gd name="connsiteX1" fmla="*/ 12087057 w 13469277"/>
              <a:gd name="connsiteY1" fmla="*/ 6218962 h 13417698"/>
              <a:gd name="connsiteX2" fmla="*/ 12087057 w 13469277"/>
              <a:gd name="connsiteY2" fmla="*/ 8233340 h 13417698"/>
              <a:gd name="connsiteX3" fmla="*/ 11738367 w 13469277"/>
              <a:gd name="connsiteY3" fmla="*/ 8582032 h 13417698"/>
              <a:gd name="connsiteX4" fmla="*/ 10343644 w 13469277"/>
              <a:gd name="connsiteY4" fmla="*/ 8582032 h 13417698"/>
              <a:gd name="connsiteX5" fmla="*/ 10002036 w 13469277"/>
              <a:gd name="connsiteY5" fmla="*/ 8303614 h 13417698"/>
              <a:gd name="connsiteX6" fmla="*/ 12087057 w 13469277"/>
              <a:gd name="connsiteY6" fmla="*/ 3454267 h 13417698"/>
              <a:gd name="connsiteX7" fmla="*/ 13469277 w 13469277"/>
              <a:gd name="connsiteY7" fmla="*/ 4855386 h 13417698"/>
              <a:gd name="connsiteX8" fmla="*/ 12087057 w 13469277"/>
              <a:gd name="connsiteY8" fmla="*/ 6218962 h 13417698"/>
              <a:gd name="connsiteX9" fmla="*/ 10097081 w 13469277"/>
              <a:gd name="connsiteY9" fmla="*/ 1110505 h 13417698"/>
              <a:gd name="connsiteX10" fmla="*/ 10343643 w 13469277"/>
              <a:gd name="connsiteY10" fmla="*/ 1008375 h 13417698"/>
              <a:gd name="connsiteX11" fmla="*/ 11738366 w 13469277"/>
              <a:gd name="connsiteY11" fmla="*/ 1008375 h 13417698"/>
              <a:gd name="connsiteX12" fmla="*/ 12087057 w 13469277"/>
              <a:gd name="connsiteY12" fmla="*/ 1357066 h 13417698"/>
              <a:gd name="connsiteX13" fmla="*/ 12087057 w 13469277"/>
              <a:gd name="connsiteY13" fmla="*/ 3454267 h 13417698"/>
              <a:gd name="connsiteX14" fmla="*/ 9997102 w 13469277"/>
              <a:gd name="connsiteY14" fmla="*/ 1335737 h 13417698"/>
              <a:gd name="connsiteX15" fmla="*/ 10002037 w 13469277"/>
              <a:gd name="connsiteY15" fmla="*/ 1286792 h 13417698"/>
              <a:gd name="connsiteX16" fmla="*/ 10097081 w 13469277"/>
              <a:gd name="connsiteY16" fmla="*/ 1110505 h 13417698"/>
              <a:gd name="connsiteX17" fmla="*/ 0 w 13469277"/>
              <a:gd name="connsiteY17" fmla="*/ 8562312 h 13417698"/>
              <a:gd name="connsiteX18" fmla="*/ 8679383 w 13469277"/>
              <a:gd name="connsiteY18" fmla="*/ 0 h 13417698"/>
              <a:gd name="connsiteX19" fmla="*/ 9997102 w 13469277"/>
              <a:gd name="connsiteY19" fmla="*/ 1335737 h 13417698"/>
              <a:gd name="connsiteX20" fmla="*/ 9994952 w 13469277"/>
              <a:gd name="connsiteY20" fmla="*/ 1357066 h 13417698"/>
              <a:gd name="connsiteX21" fmla="*/ 9994953 w 13469277"/>
              <a:gd name="connsiteY21" fmla="*/ 8233341 h 13417698"/>
              <a:gd name="connsiteX22" fmla="*/ 9999492 w 13469277"/>
              <a:gd name="connsiteY22" fmla="*/ 8278370 h 13417698"/>
              <a:gd name="connsiteX23" fmla="*/ 4789894 w 13469277"/>
              <a:gd name="connsiteY23" fmla="*/ 13417698 h 13417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3469277" h="13417698">
                <a:moveTo>
                  <a:pt x="9999492" y="8278370"/>
                </a:moveTo>
                <a:lnTo>
                  <a:pt x="12087057" y="6218962"/>
                </a:lnTo>
                <a:lnTo>
                  <a:pt x="12087057" y="8233340"/>
                </a:lnTo>
                <a:cubicBezTo>
                  <a:pt x="12087056" y="8425918"/>
                  <a:pt x="11930943" y="8582031"/>
                  <a:pt x="11738367" y="8582032"/>
                </a:cubicBezTo>
                <a:lnTo>
                  <a:pt x="10343644" y="8582032"/>
                </a:lnTo>
                <a:cubicBezTo>
                  <a:pt x="10175138" y="8582033"/>
                  <a:pt x="10034550" y="8462507"/>
                  <a:pt x="10002036" y="8303614"/>
                </a:cubicBezTo>
                <a:close/>
                <a:moveTo>
                  <a:pt x="12087057" y="3454267"/>
                </a:moveTo>
                <a:lnTo>
                  <a:pt x="13469277" y="4855386"/>
                </a:lnTo>
                <a:lnTo>
                  <a:pt x="12087057" y="6218962"/>
                </a:lnTo>
                <a:close/>
                <a:moveTo>
                  <a:pt x="10097081" y="1110505"/>
                </a:moveTo>
                <a:cubicBezTo>
                  <a:pt x="10160182" y="1047404"/>
                  <a:pt x="10247355" y="1008374"/>
                  <a:pt x="10343643" y="1008375"/>
                </a:cubicBezTo>
                <a:lnTo>
                  <a:pt x="11738366" y="1008375"/>
                </a:lnTo>
                <a:cubicBezTo>
                  <a:pt x="11930944" y="1008375"/>
                  <a:pt x="12087056" y="1164489"/>
                  <a:pt x="12087057" y="1357066"/>
                </a:cubicBezTo>
                <a:lnTo>
                  <a:pt x="12087057" y="3454267"/>
                </a:lnTo>
                <a:lnTo>
                  <a:pt x="9997102" y="1335737"/>
                </a:lnTo>
                <a:lnTo>
                  <a:pt x="10002037" y="1286792"/>
                </a:lnTo>
                <a:cubicBezTo>
                  <a:pt x="10015970" y="1218696"/>
                  <a:pt x="10049756" y="1157830"/>
                  <a:pt x="10097081" y="1110505"/>
                </a:cubicBezTo>
                <a:close/>
                <a:moveTo>
                  <a:pt x="0" y="8562312"/>
                </a:moveTo>
                <a:lnTo>
                  <a:pt x="8679383" y="0"/>
                </a:lnTo>
                <a:lnTo>
                  <a:pt x="9997102" y="1335737"/>
                </a:lnTo>
                <a:lnTo>
                  <a:pt x="9994952" y="1357066"/>
                </a:lnTo>
                <a:lnTo>
                  <a:pt x="9994953" y="8233341"/>
                </a:lnTo>
                <a:lnTo>
                  <a:pt x="9999492" y="8278370"/>
                </a:lnTo>
                <a:lnTo>
                  <a:pt x="4789894" y="134176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40942-C1CF-42CD-A573-94A403505D9E}"/>
              </a:ext>
            </a:extLst>
          </p:cNvPr>
          <p:cNvSpPr txBox="1"/>
          <p:nvPr/>
        </p:nvSpPr>
        <p:spPr>
          <a:xfrm>
            <a:off x="231242" y="603313"/>
            <a:ext cx="6457950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2000" dirty="0"/>
          </a:p>
          <a:p>
            <a:pPr algn="ctr"/>
            <a:r>
              <a:rPr lang="ru-RU" sz="2000" dirty="0"/>
              <a:t>Датчики дыма используются для раннего обнаружения пожаров в местах с повышенной опасностью возгораний. Их количество составляет от 300 000 до 1 000 000.</a:t>
            </a:r>
          </a:p>
          <a:p>
            <a:endParaRPr lang="ru-RU" sz="2000" dirty="0"/>
          </a:p>
          <a:p>
            <a:r>
              <a:rPr lang="ru-RU" sz="2000" dirty="0"/>
              <a:t>      Они установлены в квартирных домах, офисах, </a:t>
            </a:r>
          </a:p>
          <a:p>
            <a:r>
              <a:rPr lang="ru-RU" sz="2000" dirty="0"/>
              <a:t>гостиницах, коридорах, кухнях, сервисных </a:t>
            </a:r>
          </a:p>
          <a:p>
            <a:r>
              <a:rPr lang="ru-RU" sz="2000" dirty="0"/>
              <a:t>помещениях, заводах, складах, производственных помещениях, в общественных учреждениях, </a:t>
            </a:r>
          </a:p>
          <a:p>
            <a:r>
              <a:rPr lang="ru-RU" sz="2000" dirty="0"/>
              <a:t>таких как рестораны, кафе и торговые центры,</a:t>
            </a:r>
          </a:p>
          <a:p>
            <a:r>
              <a:rPr lang="ru-RU" sz="2000" dirty="0"/>
              <a:t> где повышен риск возникновения пожара.</a:t>
            </a:r>
          </a:p>
          <a:p>
            <a:endParaRPr lang="ru-RU" sz="2000" dirty="0"/>
          </a:p>
          <a:p>
            <a:r>
              <a:rPr lang="ru-RU" sz="2000" dirty="0"/>
              <a:t>      Данные с датчиков дыма отправляются в централизованные системы безопасности или </a:t>
            </a:r>
          </a:p>
          <a:p>
            <a:r>
              <a:rPr lang="ru-RU" sz="2000" dirty="0"/>
              <a:t>пожарные сигнализации, которые автоматически срабатывают при обнаружении дыма. Эти системы включают громкие оповещения, которые информируют людей о возможной опасности, а также отправляют уведомления в экстренные службы.</a:t>
            </a:r>
          </a:p>
          <a:p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D30F38C-1EA7-4FD5-A1FD-CC3A72F4A0A5}"/>
              </a:ext>
            </a:extLst>
          </p:cNvPr>
          <p:cNvSpPr/>
          <p:nvPr/>
        </p:nvSpPr>
        <p:spPr>
          <a:xfrm>
            <a:off x="443663" y="0"/>
            <a:ext cx="565233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b="1" cap="none" spc="50" dirty="0">
                <a:ln w="0">
                  <a:solidFill>
                    <a:schemeClr val="tx1"/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Датчики дыма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BFE0C53-52C9-4D17-8876-BED3CDB89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67" y="1128918"/>
            <a:ext cx="3796154" cy="379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030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6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Трехмерная модель 1" descr="Манометр">
                <a:extLst>
                  <a:ext uri="{FF2B5EF4-FFF2-40B4-BE49-F238E27FC236}">
                    <a16:creationId xmlns:a16="http://schemas.microsoft.com/office/drawing/2014/main" id="{B1241B14-70CB-4B14-BC16-AE83D3350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2580157"/>
                  </p:ext>
                </p:extLst>
              </p:nvPr>
            </p:nvGraphicFramePr>
            <p:xfrm>
              <a:off x="4207209" y="2775454"/>
              <a:ext cx="3418807" cy="40825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18807" cy="4082546"/>
                    </a:xfrm>
                    <a:prstGeom prst="rect">
                      <a:avLst/>
                    </a:prstGeom>
                  </am3d:spPr>
                  <am3d:camera>
                    <am3d:pos x="0" y="0" z="61478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1774" d="1000000"/>
                    <am3d:preTrans dx="0" dy="2849051" dz="49367"/>
                    <am3d:scale>
                      <am3d:sx n="1000000" d="1000000"/>
                      <am3d:sy n="1000000" d="1000000"/>
                      <am3d:sz n="1000000" d="1000000"/>
                    </am3d:scale>
                    <am3d:rot ax="412727" ay="-59002" az="-71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Трехмерная модель 1" descr="Манометр">
                <a:extLst>
                  <a:ext uri="{FF2B5EF4-FFF2-40B4-BE49-F238E27FC236}">
                    <a16:creationId xmlns:a16="http://schemas.microsoft.com/office/drawing/2014/main" id="{B1241B14-70CB-4B14-BC16-AE83D3350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07209" y="2775454"/>
                <a:ext cx="3418807" cy="408254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A19EC5E-AA9D-4DF2-8BF4-662F70488FE2}"/>
              </a:ext>
            </a:extLst>
          </p:cNvPr>
          <p:cNvSpPr txBox="1"/>
          <p:nvPr/>
        </p:nvSpPr>
        <p:spPr>
          <a:xfrm>
            <a:off x="2776984" y="870452"/>
            <a:ext cx="725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/>
              <a:t>Датчики давления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E7B1-2946-447E-A49B-C179D12096A3}"/>
              </a:ext>
            </a:extLst>
          </p:cNvPr>
          <p:cNvSpPr txBox="1"/>
          <p:nvPr/>
        </p:nvSpPr>
        <p:spPr>
          <a:xfrm>
            <a:off x="2776984" y="870451"/>
            <a:ext cx="725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ln w="38100">
                  <a:solidFill>
                    <a:schemeClr val="tx1"/>
                  </a:solidFill>
                </a:ln>
                <a:noFill/>
              </a:rPr>
              <a:t>Датчики</a:t>
            </a:r>
            <a:r>
              <a:rPr lang="ru-RU" sz="6000" b="1" dirty="0"/>
              <a:t> </a:t>
            </a:r>
            <a:r>
              <a:rPr lang="ru-RU" sz="6000" b="1" dirty="0">
                <a:ln w="38100">
                  <a:solidFill>
                    <a:schemeClr val="tx1"/>
                  </a:solidFill>
                </a:ln>
                <a:noFill/>
              </a:rPr>
              <a:t>давления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AABCB-5568-4276-9766-FBCBE34E8F1D}"/>
              </a:ext>
            </a:extLst>
          </p:cNvPr>
          <p:cNvSpPr txBox="1"/>
          <p:nvPr/>
        </p:nvSpPr>
        <p:spPr>
          <a:xfrm>
            <a:off x="2776984" y="870451"/>
            <a:ext cx="725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ln w="38100">
                  <a:solidFill>
                    <a:schemeClr val="tx1"/>
                  </a:solidFill>
                </a:ln>
                <a:noFill/>
              </a:rPr>
              <a:t>Датчики</a:t>
            </a:r>
            <a:r>
              <a:rPr lang="ru-RU" sz="6000" b="1" dirty="0"/>
              <a:t> </a:t>
            </a:r>
            <a:r>
              <a:rPr lang="ru-RU" sz="6000" b="1" dirty="0">
                <a:ln w="38100">
                  <a:solidFill>
                    <a:schemeClr val="tx1"/>
                  </a:solidFill>
                </a:ln>
                <a:noFill/>
              </a:rPr>
              <a:t>давления</a:t>
            </a:r>
          </a:p>
        </p:txBody>
      </p:sp>
    </p:spTree>
    <p:extLst>
      <p:ext uri="{BB962C8B-B14F-4D97-AF65-F5344CB8AC3E}">
        <p14:creationId xmlns:p14="http://schemas.microsoft.com/office/powerpoint/2010/main" val="341051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Трехмерная модель 1" descr="Манометр">
                <a:extLst>
                  <a:ext uri="{FF2B5EF4-FFF2-40B4-BE49-F238E27FC236}">
                    <a16:creationId xmlns:a16="http://schemas.microsoft.com/office/drawing/2014/main" id="{B1241B14-70CB-4B14-BC16-AE83D3350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7583214"/>
                  </p:ext>
                </p:extLst>
              </p:nvPr>
            </p:nvGraphicFramePr>
            <p:xfrm>
              <a:off x="4241393" y="2600559"/>
              <a:ext cx="3350440" cy="412351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50440" cy="4123519"/>
                    </a:xfrm>
                    <a:prstGeom prst="rect">
                      <a:avLst/>
                    </a:prstGeom>
                  </am3d:spPr>
                  <am3d:camera>
                    <am3d:pos x="0" y="0" z="61478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1774" d="1000000"/>
                    <am3d:preTrans dx="0" dy="2849051" dz="493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711678" ay="-277237" az="-1079281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Трехмерная модель 1" descr="Манометр">
                <a:extLst>
                  <a:ext uri="{FF2B5EF4-FFF2-40B4-BE49-F238E27FC236}">
                    <a16:creationId xmlns:a16="http://schemas.microsoft.com/office/drawing/2014/main" id="{B1241B14-70CB-4B14-BC16-AE83D3350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1393" y="2600559"/>
                <a:ext cx="3350440" cy="4123519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A19EC5E-AA9D-4DF2-8BF4-662F70488FE2}"/>
              </a:ext>
            </a:extLst>
          </p:cNvPr>
          <p:cNvSpPr txBox="1"/>
          <p:nvPr/>
        </p:nvSpPr>
        <p:spPr>
          <a:xfrm>
            <a:off x="2776984" y="870452"/>
            <a:ext cx="725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/>
              <a:t>Датчики давления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2E7B1-2946-447E-A49B-C179D12096A3}"/>
              </a:ext>
            </a:extLst>
          </p:cNvPr>
          <p:cNvSpPr txBox="1"/>
          <p:nvPr/>
        </p:nvSpPr>
        <p:spPr>
          <a:xfrm>
            <a:off x="2776983" y="1584896"/>
            <a:ext cx="725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ln w="38100">
                  <a:solidFill>
                    <a:schemeClr val="tx1"/>
                  </a:solidFill>
                </a:ln>
                <a:noFill/>
              </a:rPr>
              <a:t>Датчики</a:t>
            </a:r>
            <a:r>
              <a:rPr lang="ru-RU" sz="6000" b="1" dirty="0"/>
              <a:t> </a:t>
            </a:r>
            <a:r>
              <a:rPr lang="ru-RU" sz="6000" b="1" dirty="0">
                <a:ln w="38100">
                  <a:solidFill>
                    <a:schemeClr val="tx1"/>
                  </a:solidFill>
                </a:ln>
                <a:noFill/>
              </a:rPr>
              <a:t>давления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AABCB-5568-4276-9766-FBCBE34E8F1D}"/>
              </a:ext>
            </a:extLst>
          </p:cNvPr>
          <p:cNvSpPr txBox="1"/>
          <p:nvPr/>
        </p:nvSpPr>
        <p:spPr>
          <a:xfrm>
            <a:off x="2776983" y="156008"/>
            <a:ext cx="725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ln w="38100">
                  <a:solidFill>
                    <a:schemeClr val="tx1"/>
                  </a:solidFill>
                </a:ln>
                <a:noFill/>
              </a:rPr>
              <a:t>Датчики</a:t>
            </a:r>
            <a:r>
              <a:rPr lang="ru-RU" sz="6000" b="1" dirty="0"/>
              <a:t> </a:t>
            </a:r>
            <a:r>
              <a:rPr lang="ru-RU" sz="6000" b="1" dirty="0">
                <a:ln w="38100">
                  <a:solidFill>
                    <a:schemeClr val="tx1"/>
                  </a:solidFill>
                </a:ln>
                <a:noFill/>
              </a:rPr>
              <a:t>давления</a:t>
            </a:r>
          </a:p>
        </p:txBody>
      </p:sp>
    </p:spTree>
    <p:extLst>
      <p:ext uri="{BB962C8B-B14F-4D97-AF65-F5344CB8AC3E}">
        <p14:creationId xmlns:p14="http://schemas.microsoft.com/office/powerpoint/2010/main" val="214048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Трехмерная модель 1" descr="Манометр">
                <a:extLst>
                  <a:ext uri="{FF2B5EF4-FFF2-40B4-BE49-F238E27FC236}">
                    <a16:creationId xmlns:a16="http://schemas.microsoft.com/office/drawing/2014/main" id="{B1241B14-70CB-4B14-BC16-AE83D335051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2366425"/>
                  </p:ext>
                </p:extLst>
              </p:nvPr>
            </p:nvGraphicFramePr>
            <p:xfrm>
              <a:off x="8743506" y="669611"/>
              <a:ext cx="2931062" cy="55187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931062" cy="5518776"/>
                    </a:xfrm>
                    <a:prstGeom prst="rect">
                      <a:avLst/>
                    </a:prstGeom>
                  </am3d:spPr>
                  <am3d:camera>
                    <am3d:pos x="0" y="0" z="614787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31774" d="1000000"/>
                    <am3d:preTrans dx="0" dy="2849051" dz="49367"/>
                    <am3d:scale>
                      <am3d:sx n="1000000" d="1000000"/>
                      <am3d:sy n="1000000" d="1000000"/>
                      <am3d:sz n="1000000" d="1000000"/>
                    </am3d:scale>
                    <am3d:rot ax="-61288" ay="-4191080" az="576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266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Трехмерная модель 1" descr="Манометр">
                <a:extLst>
                  <a:ext uri="{FF2B5EF4-FFF2-40B4-BE49-F238E27FC236}">
                    <a16:creationId xmlns:a16="http://schemas.microsoft.com/office/drawing/2014/main" id="{B1241B14-70CB-4B14-BC16-AE83D335051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3506" y="669611"/>
                <a:ext cx="2931062" cy="551877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A19EC5E-AA9D-4DF2-8BF4-662F70488FE2}"/>
              </a:ext>
            </a:extLst>
          </p:cNvPr>
          <p:cNvSpPr txBox="1"/>
          <p:nvPr/>
        </p:nvSpPr>
        <p:spPr>
          <a:xfrm>
            <a:off x="786711" y="0"/>
            <a:ext cx="72571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/>
              <a:t>Датчики давления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8AABCB-5568-4276-9766-FBCBE34E8F1D}"/>
              </a:ext>
            </a:extLst>
          </p:cNvPr>
          <p:cNvSpPr txBox="1"/>
          <p:nvPr/>
        </p:nvSpPr>
        <p:spPr>
          <a:xfrm>
            <a:off x="4415283" y="-1204526"/>
            <a:ext cx="72571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ln w="38100">
                  <a:solidFill>
                    <a:schemeClr val="tx1"/>
                  </a:solidFill>
                </a:ln>
                <a:noFill/>
              </a:rPr>
              <a:t>Датчики</a:t>
            </a:r>
            <a:r>
              <a:rPr lang="ru-RU" sz="6000" b="1" dirty="0"/>
              <a:t> </a:t>
            </a:r>
            <a:r>
              <a:rPr lang="ru-RU" sz="6000" b="1" dirty="0">
                <a:ln w="38100">
                  <a:solidFill>
                    <a:schemeClr val="tx1"/>
                  </a:solidFill>
                </a:ln>
                <a:noFill/>
              </a:rPr>
              <a:t>давления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17131-D7EC-46DD-B512-FA6B144C96CD}"/>
              </a:ext>
            </a:extLst>
          </p:cNvPr>
          <p:cNvSpPr txBox="1"/>
          <p:nvPr/>
        </p:nvSpPr>
        <p:spPr>
          <a:xfrm>
            <a:off x="511527" y="1168329"/>
            <a:ext cx="866560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525252"/>
                </a:solidFill>
              </a:rPr>
              <a:t>Используются для измерения избыточного давления жидкостей или газов. В некоторых случаях датчики давления используются для мониторинга уровня воды в реках и каналах, что важно для предотвращения наводнений. Их количество от 1500-4700.</a:t>
            </a:r>
          </a:p>
          <a:p>
            <a:endParaRPr lang="ru-RU" sz="2000" dirty="0">
              <a:solidFill>
                <a:srgbClr val="525252"/>
              </a:solidFill>
            </a:endParaRPr>
          </a:p>
          <a:p>
            <a:r>
              <a:rPr lang="ru-RU" sz="2000" dirty="0">
                <a:solidFill>
                  <a:srgbClr val="525252"/>
                </a:solidFill>
              </a:rPr>
              <a:t>         Датчики давления устанавливаются в водопроводных системах для контроля давления воды, предотвращения утечек и обеспечения стабильности подачи воды. А также в системе управления общественным транспортом, для наблюдения давления в шинах или тормозной системе. В строительных проектах используются для контроля давления в трубопроводах, в системах вентиляции и отопления.</a:t>
            </a:r>
          </a:p>
          <a:p>
            <a:r>
              <a:rPr lang="ru-RU" sz="2000" dirty="0">
                <a:solidFill>
                  <a:srgbClr val="525252"/>
                </a:solidFill>
              </a:rPr>
              <a:t> </a:t>
            </a:r>
          </a:p>
          <a:p>
            <a:r>
              <a:rPr lang="ru-RU" sz="2000" dirty="0">
                <a:solidFill>
                  <a:srgbClr val="525252"/>
                </a:solidFill>
              </a:rPr>
              <a:t>      Данные с датчиков давления отправляются в централизованные системы управления инфраструктурой, например, в водоснабжении, канализации, отоплении и вентиляции. А также в облачные платформы для анализа данных. В облаке могут обрабатываться данные с датчиков давления, чтобы автоматически регулировать параметры системы</a:t>
            </a:r>
            <a:r>
              <a:rPr lang="ru-RU" sz="2000" dirty="0"/>
              <a:t>.</a:t>
            </a:r>
          </a:p>
          <a:p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0213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Исследование собственного электромагнитного излучения человека в  медицинских целях проводят на кафедре РСС ТУСУРа">
            <a:extLst>
              <a:ext uri="{FF2B5EF4-FFF2-40B4-BE49-F238E27FC236}">
                <a16:creationId xmlns:a16="http://schemas.microsoft.com/office/drawing/2014/main" id="{9E5D7B4C-5C4C-4177-A37B-1C9382E0C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7" r="36057"/>
          <a:stretch/>
        </p:blipFill>
        <p:spPr bwMode="auto">
          <a:xfrm>
            <a:off x="0" y="-914400"/>
            <a:ext cx="12192000" cy="258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7379195-5604-49C3-8636-B139DC62C94F}"/>
              </a:ext>
            </a:extLst>
          </p:cNvPr>
          <p:cNvSpPr txBox="1"/>
          <p:nvPr/>
        </p:nvSpPr>
        <p:spPr>
          <a:xfrm>
            <a:off x="1964045" y="18621940"/>
            <a:ext cx="926639" cy="2879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18000" dirty="0">
              <a:latin typeface="Arial Black" panose="020B0A04020102020204" pitchFamily="34" charset="0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A173062-FC2B-4AE9-A036-18E55EC2D4FF}"/>
              </a:ext>
            </a:extLst>
          </p:cNvPr>
          <p:cNvSpPr/>
          <p:nvPr/>
        </p:nvSpPr>
        <p:spPr>
          <a:xfrm>
            <a:off x="1964045" y="872756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A33E67-F738-4F25-B9A1-E20067710F85}"/>
              </a:ext>
            </a:extLst>
          </p:cNvPr>
          <p:cNvSpPr txBox="1"/>
          <p:nvPr/>
        </p:nvSpPr>
        <p:spPr>
          <a:xfrm>
            <a:off x="4114799" y="2459504"/>
            <a:ext cx="5546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/>
              <a:t>Инфракрасное излучение </a:t>
            </a:r>
            <a:endParaRPr lang="ru-RU" sz="600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7009B986-D647-466C-8E4E-BA60A31E11D9}"/>
              </a:ext>
            </a:extLst>
          </p:cNvPr>
          <p:cNvSpPr/>
          <p:nvPr/>
        </p:nvSpPr>
        <p:spPr>
          <a:xfrm>
            <a:off x="1964045" y="9029253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C32653-CA4B-4B55-A962-1669DA74012C}"/>
              </a:ext>
            </a:extLst>
          </p:cNvPr>
          <p:cNvSpPr txBox="1"/>
          <p:nvPr/>
        </p:nvSpPr>
        <p:spPr>
          <a:xfrm>
            <a:off x="4114798" y="9198506"/>
            <a:ext cx="55460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ИК-датчики используются для обнаружения свободных парковочных мест. Это позволяет улучшить доступность парковок и уменьшить заторы на улицах.</a:t>
            </a:r>
          </a:p>
          <a:p>
            <a:r>
              <a:rPr lang="ru-RU" sz="2400" dirty="0"/>
              <a:t>Так же применяется в медицинских устройствах для мониторинга здоровья граждан. Например, для дистанционного измерения температуры тела или мониторинга других физиологических параметров.</a:t>
            </a:r>
          </a:p>
          <a:p>
            <a:r>
              <a:rPr lang="ru-RU" sz="2400" dirty="0"/>
              <a:t>используется для мониторинга температуры в различных местах города</a:t>
            </a:r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39FE41-1043-4847-BE00-3D85EB7A7D5E}"/>
              </a:ext>
            </a:extLst>
          </p:cNvPr>
          <p:cNvSpPr txBox="1"/>
          <p:nvPr/>
        </p:nvSpPr>
        <p:spPr>
          <a:xfrm>
            <a:off x="3660748" y="17232255"/>
            <a:ext cx="63380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     </a:t>
            </a:r>
            <a:r>
              <a:rPr lang="ru-RU" sz="2400" dirty="0"/>
              <a:t>Инфракрасные датчики устанавливаются в уличных фонарях для автоматического включения и выключения света в зависимости от присутствия людей или автомобилей. Это помогает снижать энергозатраты. Также установлены в стенах и потолках.</a:t>
            </a:r>
          </a:p>
          <a:p>
            <a:endParaRPr lang="ru-RU" sz="2400" dirty="0"/>
          </a:p>
          <a:p>
            <a:r>
              <a:rPr lang="ru-RU" sz="2400" dirty="0"/>
              <a:t>      Данные ИК-датчиков отправляются в центры обработки данных. Это позволяет эффективно управлять инфраструктурой, такими как освещением, климат-контролем и системой безопасности. А также данные отправляются в облачные сервисы для анализа в реальном времени.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3B0A70C4-CE63-4EF4-A0B8-F103E907C699}"/>
              </a:ext>
            </a:extLst>
          </p:cNvPr>
          <p:cNvSpPr/>
          <p:nvPr/>
        </p:nvSpPr>
        <p:spPr>
          <a:xfrm>
            <a:off x="1964044" y="17083231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969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Исследование собственного электромагнитного излучения человека в  медицинских целях проводят на кафедре РСС ТУСУРа">
            <a:extLst>
              <a:ext uri="{FF2B5EF4-FFF2-40B4-BE49-F238E27FC236}">
                <a16:creationId xmlns:a16="http://schemas.microsoft.com/office/drawing/2014/main" id="{9E5D7B4C-5C4C-4177-A37B-1C9382E0C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7" r="36057"/>
          <a:stretch/>
        </p:blipFill>
        <p:spPr bwMode="auto">
          <a:xfrm>
            <a:off x="0" y="-9195263"/>
            <a:ext cx="12192000" cy="258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BA33E67-F738-4F25-B9A1-E20067710F85}"/>
              </a:ext>
            </a:extLst>
          </p:cNvPr>
          <p:cNvSpPr txBox="1"/>
          <p:nvPr/>
        </p:nvSpPr>
        <p:spPr>
          <a:xfrm>
            <a:off x="4114799" y="-5821359"/>
            <a:ext cx="5546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/>
              <a:t>Инфракрасное излучение </a:t>
            </a:r>
            <a:endParaRPr lang="ru-RU" sz="6000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0FE795C4-CDDC-4883-972A-AD44B59E2E4B}"/>
              </a:ext>
            </a:extLst>
          </p:cNvPr>
          <p:cNvSpPr/>
          <p:nvPr/>
        </p:nvSpPr>
        <p:spPr>
          <a:xfrm>
            <a:off x="1964045" y="741349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C32653-CA4B-4B55-A962-1669DA74012C}"/>
              </a:ext>
            </a:extLst>
          </p:cNvPr>
          <p:cNvSpPr txBox="1"/>
          <p:nvPr/>
        </p:nvSpPr>
        <p:spPr>
          <a:xfrm>
            <a:off x="4114798" y="917643"/>
            <a:ext cx="55460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ИК-датчики используются для обнаружения свободных парковочных мест. Это позволяет улучшить доступность парковок и уменьшить заторы на улицах.</a:t>
            </a:r>
          </a:p>
          <a:p>
            <a:r>
              <a:rPr lang="ru-RU" sz="2400" dirty="0"/>
              <a:t>Так же применяется в медицинских устройствах для мониторинга здоровья граждан. Например, для дистанционного измерения температуры тела или мониторинга других физиологических параметров.</a:t>
            </a:r>
          </a:p>
          <a:p>
            <a:r>
              <a:rPr lang="ru-RU" sz="2400" dirty="0"/>
              <a:t>используется для мониторинга температуры в различных местах города</a:t>
            </a:r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1ED8E8D6-7E8C-4CAD-9EAA-8BF161D0E395}"/>
              </a:ext>
            </a:extLst>
          </p:cNvPr>
          <p:cNvSpPr/>
          <p:nvPr/>
        </p:nvSpPr>
        <p:spPr>
          <a:xfrm>
            <a:off x="2193234" y="8892562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39FE41-1043-4847-BE00-3D85EB7A7D5E}"/>
              </a:ext>
            </a:extLst>
          </p:cNvPr>
          <p:cNvSpPr txBox="1"/>
          <p:nvPr/>
        </p:nvSpPr>
        <p:spPr>
          <a:xfrm>
            <a:off x="3660748" y="8951392"/>
            <a:ext cx="63380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     </a:t>
            </a:r>
            <a:r>
              <a:rPr lang="ru-RU" sz="2400" dirty="0"/>
              <a:t>Инфракрасные датчики устанавливаются в уличных фонарях для автоматического включения и выключения света в зависимости от присутствия людей или автомобилей. Это помогает снижать энергозатраты. Также установлены в стенах и потолках.</a:t>
            </a:r>
          </a:p>
          <a:p>
            <a:endParaRPr lang="ru-RU" sz="2400" dirty="0"/>
          </a:p>
          <a:p>
            <a:r>
              <a:rPr lang="ru-RU" sz="2400" dirty="0"/>
              <a:t>      Данные ИК-датчиков отправляются в центры обработки данных. Это позволяет эффективно управлять инфраструктурой, такими как освещением, климат-контролем и системой безопасности. А также данные отправляются в облачные сервисы для анализа в реальном времени.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4D53D5BF-E4E4-4EAE-8BF1-F9A11A5C0DBE}"/>
              </a:ext>
            </a:extLst>
          </p:cNvPr>
          <p:cNvSpPr/>
          <p:nvPr/>
        </p:nvSpPr>
        <p:spPr>
          <a:xfrm>
            <a:off x="1964045" y="-7687247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2700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Исследование собственного электромагнитного излучения человека в  медицинских целях проводят на кафедре РСС ТУСУРа">
            <a:extLst>
              <a:ext uri="{FF2B5EF4-FFF2-40B4-BE49-F238E27FC236}">
                <a16:creationId xmlns:a16="http://schemas.microsoft.com/office/drawing/2014/main" id="{9E5D7B4C-5C4C-4177-A37B-1C9382E0C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7" r="36057"/>
          <a:stretch/>
        </p:blipFill>
        <p:spPr bwMode="auto">
          <a:xfrm>
            <a:off x="0" y="-17526463"/>
            <a:ext cx="12192000" cy="258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0A33C55-9AB6-4F57-9F6D-10BB49B4EC6F}"/>
              </a:ext>
            </a:extLst>
          </p:cNvPr>
          <p:cNvSpPr/>
          <p:nvPr/>
        </p:nvSpPr>
        <p:spPr>
          <a:xfrm>
            <a:off x="1848464" y="603249"/>
            <a:ext cx="8495071" cy="5279922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A33E67-F738-4F25-B9A1-E20067710F85}"/>
              </a:ext>
            </a:extLst>
          </p:cNvPr>
          <p:cNvSpPr txBox="1"/>
          <p:nvPr/>
        </p:nvSpPr>
        <p:spPr>
          <a:xfrm>
            <a:off x="4114799" y="-14152559"/>
            <a:ext cx="5546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/>
              <a:t>Инфракрасное излучение </a:t>
            </a:r>
            <a:endParaRPr lang="ru-RU" sz="6000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3662169E-F70F-44D2-8CBD-A09BD311E026}"/>
              </a:ext>
            </a:extLst>
          </p:cNvPr>
          <p:cNvSpPr/>
          <p:nvPr/>
        </p:nvSpPr>
        <p:spPr>
          <a:xfrm>
            <a:off x="2065645" y="-7614068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C32653-CA4B-4B55-A962-1669DA74012C}"/>
              </a:ext>
            </a:extLst>
          </p:cNvPr>
          <p:cNvSpPr txBox="1"/>
          <p:nvPr/>
        </p:nvSpPr>
        <p:spPr>
          <a:xfrm>
            <a:off x="4114798" y="-7413557"/>
            <a:ext cx="55460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ИК-датчики используются для обнаружения свободных парковочных мест. Это позволяет улучшить доступность парковок и уменьшить заторы на улицах.</a:t>
            </a:r>
          </a:p>
          <a:p>
            <a:r>
              <a:rPr lang="ru-RU" sz="2400" dirty="0"/>
              <a:t>Так же применяется в медицинских устройствах для мониторинга здоровья граждан. Например, для дистанционного измерения температуры тела или мониторинга других физиологических параметров.</a:t>
            </a:r>
          </a:p>
          <a:p>
            <a:r>
              <a:rPr lang="ru-RU" sz="2400" dirty="0"/>
              <a:t>используется для мониторинга температуры в различных местах города</a:t>
            </a:r>
          </a:p>
          <a:p>
            <a:endParaRPr lang="ru-RU" sz="2400" dirty="0"/>
          </a:p>
          <a:p>
            <a:endParaRPr lang="ru-RU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39FE41-1043-4847-BE00-3D85EB7A7D5E}"/>
              </a:ext>
            </a:extLst>
          </p:cNvPr>
          <p:cNvSpPr txBox="1"/>
          <p:nvPr/>
        </p:nvSpPr>
        <p:spPr>
          <a:xfrm>
            <a:off x="3660748" y="620192"/>
            <a:ext cx="63380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     </a:t>
            </a:r>
            <a:r>
              <a:rPr lang="ru-RU" sz="2400" dirty="0"/>
              <a:t>Инфракрасные датчики устанавливаются в уличных фонарях для автоматического включения и выключения света в зависимости от присутствия людей или автомобилей. Это помогает снижать энергозатраты. Также установлены в стенах и потолках.</a:t>
            </a:r>
          </a:p>
          <a:p>
            <a:endParaRPr lang="ru-RU" sz="2400" dirty="0"/>
          </a:p>
          <a:p>
            <a:r>
              <a:rPr lang="ru-RU" sz="2400" dirty="0"/>
              <a:t>      Данные ИК-датчиков отправляются в центры обработки данных. Это позволяет эффективно управлять инфраструктурой, такими как освещением, климат-контролем и системой безопасности. А также данные отправляются в облачные сервисы для анализа в реальном времени.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265A4DE-D8B5-4A23-8810-B69995D9EA62}"/>
              </a:ext>
            </a:extLst>
          </p:cNvPr>
          <p:cNvSpPr/>
          <p:nvPr/>
        </p:nvSpPr>
        <p:spPr>
          <a:xfrm>
            <a:off x="1871278" y="-15750231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2044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070d1b27c0508a291f17a6ec697f7282">
            <a:hlinkClick r:id="" action="ppaction://media"/>
            <a:extLst>
              <a:ext uri="{FF2B5EF4-FFF2-40B4-BE49-F238E27FC236}">
                <a16:creationId xmlns:a16="http://schemas.microsoft.com/office/drawing/2014/main" id="{9F8F1F55-CF5D-485B-92F2-F3421D5551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09600"/>
            <a:ext cx="12192000" cy="21674667"/>
          </a:xfrm>
          <a:prstGeom prst="rect">
            <a:avLst/>
          </a:prstGeom>
        </p:spPr>
      </p:pic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F672708A-B531-40D9-8781-0139F5470F79}"/>
              </a:ext>
            </a:extLst>
          </p:cNvPr>
          <p:cNvSpPr/>
          <p:nvPr/>
        </p:nvSpPr>
        <p:spPr>
          <a:xfrm>
            <a:off x="2269613" y="444846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71754-993B-4569-848F-18A4D057E7FD}"/>
              </a:ext>
            </a:extLst>
          </p:cNvPr>
          <p:cNvSpPr txBox="1"/>
          <p:nvPr/>
        </p:nvSpPr>
        <p:spPr>
          <a:xfrm>
            <a:off x="3757561" y="1972335"/>
            <a:ext cx="6164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latin typeface="Bahnschrift" panose="020B0502040204020203" pitchFamily="34" charset="0"/>
              </a:rPr>
              <a:t>Безопасный город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55958711-201A-4329-A663-B52E0681F914}"/>
              </a:ext>
            </a:extLst>
          </p:cNvPr>
          <p:cNvSpPr/>
          <p:nvPr/>
        </p:nvSpPr>
        <p:spPr>
          <a:xfrm>
            <a:off x="2269614" y="7537414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85A03-BCE9-4BBC-B61F-7265E1A7AE93}"/>
              </a:ext>
            </a:extLst>
          </p:cNvPr>
          <p:cNvSpPr txBox="1"/>
          <p:nvPr/>
        </p:nvSpPr>
        <p:spPr>
          <a:xfrm>
            <a:off x="3971003" y="8242574"/>
            <a:ext cx="59513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      Сингапур считается одним из самых безопасных городов в мире. В рамках системы умного города Сингапур использует датчики и камеры для мониторинга дорожного движения, предотвращения аварий и выявления нарушений правил дорожного движения.. Их количество составляет десятки тысяч.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F1553325-4B35-4B9B-8BBF-CDC4849EE41A}"/>
              </a:ext>
            </a:extLst>
          </p:cNvPr>
          <p:cNvSpPr/>
          <p:nvPr/>
        </p:nvSpPr>
        <p:spPr>
          <a:xfrm>
            <a:off x="2269613" y="14512323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438150-BB0C-41CB-93D5-5254405DA37F}"/>
              </a:ext>
            </a:extLst>
          </p:cNvPr>
          <p:cNvSpPr txBox="1"/>
          <p:nvPr/>
        </p:nvSpPr>
        <p:spPr>
          <a:xfrm>
            <a:off x="3399750" y="14629982"/>
            <a:ext cx="71666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    В Сингапуре установлены камеры</a:t>
            </a:r>
          </a:p>
          <a:p>
            <a:r>
              <a:rPr lang="ru-RU" sz="2400" dirty="0"/>
              <a:t>видеонаблюдения, которые могут анализировать поведения людей, распознавать лица и выявлять подозрительные действия. Эти камеры позволяют оперативно реагировать на происшествия и поддерживать порядок в общественных местах, на транспортах и в жилых районах.</a:t>
            </a:r>
          </a:p>
          <a:p>
            <a:endParaRPr lang="ru-RU" sz="2400" dirty="0"/>
          </a:p>
          <a:p>
            <a:r>
              <a:rPr lang="ru-RU" sz="2400" dirty="0"/>
              <a:t>        Данные, получаемые от системы «Безопасного города» отправляются в Центры мониторинга и аналитики. Эти данные обрабатываются в реальном времени для мониторинга общественной безопасности, предотвращения преступлений и анализа ситуаций</a:t>
            </a:r>
          </a:p>
        </p:txBody>
      </p:sp>
    </p:spTree>
    <p:extLst>
      <p:ext uri="{BB962C8B-B14F-4D97-AF65-F5344CB8AC3E}">
        <p14:creationId xmlns:p14="http://schemas.microsoft.com/office/powerpoint/2010/main" val="571652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1DA08EE-1F9A-4877-9596-3FFD9CDC9A44}"/>
              </a:ext>
            </a:extLst>
          </p:cNvPr>
          <p:cNvSpPr/>
          <p:nvPr/>
        </p:nvSpPr>
        <p:spPr>
          <a:xfrm>
            <a:off x="0" y="0"/>
            <a:ext cx="12192000" cy="6851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53D80D0-7D22-4AEF-99B5-44BBF3D020E9}"/>
              </a:ext>
            </a:extLst>
          </p:cNvPr>
          <p:cNvGrpSpPr/>
          <p:nvPr/>
        </p:nvGrpSpPr>
        <p:grpSpPr>
          <a:xfrm rot="21596283">
            <a:off x="-181941" y="-8472847"/>
            <a:ext cx="12197105" cy="15318107"/>
            <a:chOff x="-475597" y="-251491"/>
            <a:chExt cx="12197105" cy="15318107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F2DF118-E8E7-498D-82FD-A4C63736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793" y="1361049"/>
              <a:ext cx="1132479" cy="113247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F0A5C9-9894-4188-814D-1FF64A02D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1531">
              <a:off x="2301733" y="2993469"/>
              <a:ext cx="1104342" cy="1104342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C7FB3F43-E9C3-4991-936A-0EB157BDC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559">
              <a:off x="9934639" y="4219423"/>
              <a:ext cx="1104342" cy="1104342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8DA5C18-333F-4257-90BB-41C923C6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463149" y="3447488"/>
              <a:ext cx="1104342" cy="1104342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4C06F224-C6DB-4495-BE84-8E8D48F1F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886729">
              <a:off x="5163005" y="1900684"/>
              <a:ext cx="1104342" cy="110434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07FE5DF4-A680-47DF-BFE6-790D3875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82629">
              <a:off x="2575448" y="689660"/>
              <a:ext cx="1104342" cy="1104342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FCC4D241-A35D-4821-A6B8-467AF83F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5380">
              <a:off x="5592564" y="8530643"/>
              <a:ext cx="1104342" cy="1104342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F4C56C2-B638-4B35-B3F0-7375779A1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68600">
              <a:off x="3562331" y="6231958"/>
              <a:ext cx="1104342" cy="1104342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BEB4BBD-C507-4B57-B527-DD93E3C5F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20613">
              <a:off x="610222" y="5146491"/>
              <a:ext cx="1104342" cy="1104342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93E761C2-1D1D-4747-9416-A3D536E6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386938">
              <a:off x="10297300" y="2238427"/>
              <a:ext cx="1104342" cy="1104342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3BC337A-1707-4002-8833-4988AD617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99306">
              <a:off x="10290293" y="118958"/>
              <a:ext cx="1104342" cy="1104342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82C44B47-1A85-49E2-9123-8AEBDCB6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48627">
              <a:off x="-276910" y="-251491"/>
              <a:ext cx="1104342" cy="1104342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FBC7A2A-8634-4541-86FE-848CDFDD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70970">
              <a:off x="-475597" y="2679060"/>
              <a:ext cx="1104342" cy="1104342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D2F60C25-E557-4C89-BFCF-A19AF5C7D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05924">
              <a:off x="6603543" y="5333318"/>
              <a:ext cx="1104342" cy="1104342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54E34A4-99C3-4456-984C-E4FEAE0F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358854" y="5885489"/>
              <a:ext cx="1104342" cy="110434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A43C0ADB-C3D7-44EA-9DCA-FBB37B686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44750">
              <a:off x="8480203" y="8740314"/>
              <a:ext cx="1132479" cy="1132479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886DF763-C3A2-4C67-B5B2-F589BCD1E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813309">
              <a:off x="10254505" y="11949739"/>
              <a:ext cx="1104342" cy="1104342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9678DCD8-1D98-4B0D-8A33-D3B06D277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44750">
              <a:off x="954733" y="9066663"/>
              <a:ext cx="1104342" cy="1104342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A3F3332-6FA7-47A0-AA0E-D6D05D48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27379">
              <a:off x="2895314" y="8419976"/>
              <a:ext cx="1104342" cy="1104342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269BF098-A52F-4CCB-8ACA-2D3C3B0F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13350">
              <a:off x="3882197" y="13962274"/>
              <a:ext cx="1104342" cy="1104342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8E60BD8E-2E43-4E00-9F70-5B208A09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965363">
              <a:off x="221386" y="13003746"/>
              <a:ext cx="1104342" cy="1104342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F168F724-7239-491E-A254-520AE8405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31688">
              <a:off x="10617166" y="9968743"/>
              <a:ext cx="1104342" cy="110434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A08FA81D-B4D7-4AE7-BB44-1AA7CD15B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944056">
              <a:off x="10610159" y="7849274"/>
              <a:ext cx="1104342" cy="1104342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DA003EA-25AB-47B8-9B07-DAEEA2BB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93377">
              <a:off x="42956" y="7478825"/>
              <a:ext cx="1104342" cy="1104342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19901BB3-816E-4EC2-95D1-FCB4C6CB1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15720">
              <a:off x="-155731" y="10409376"/>
              <a:ext cx="1104342" cy="1104342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24F8AB9D-3990-484F-8288-DD708A0EF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50674">
              <a:off x="7068298" y="13536060"/>
              <a:ext cx="1104342" cy="1104342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2DE29CA8-6DF6-4136-BDC8-2449D631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44750">
              <a:off x="9678720" y="13615805"/>
              <a:ext cx="1104342" cy="1104342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1208FF96-CA75-434C-AD7B-8A46317B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74304">
              <a:off x="6432231" y="-238102"/>
              <a:ext cx="1132479" cy="1132479"/>
            </a:xfrm>
            <a:prstGeom prst="rect">
              <a:avLst/>
            </a:prstGeom>
          </p:spPr>
        </p:pic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72237893-6AE8-4362-BCB1-8D39D35D8FC5}"/>
              </a:ext>
            </a:extLst>
          </p:cNvPr>
          <p:cNvGrpSpPr/>
          <p:nvPr/>
        </p:nvGrpSpPr>
        <p:grpSpPr>
          <a:xfrm>
            <a:off x="1640132" y="-13718958"/>
            <a:ext cx="10166290" cy="14744025"/>
            <a:chOff x="644972" y="-991218"/>
            <a:chExt cx="10166290" cy="14744025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C2F26CC5-13BC-47A6-829A-EA87FFB5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3445">
              <a:off x="940692" y="1811640"/>
              <a:ext cx="2819268" cy="2819268"/>
            </a:xfrm>
            <a:prstGeom prst="rect">
              <a:avLst/>
            </a:prstGeom>
          </p:spPr>
        </p:pic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6992CBD8-9562-463C-AE28-F015DDB5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35233">
              <a:off x="7580967" y="-991218"/>
              <a:ext cx="2819268" cy="2819268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C8B52409-5F9C-4CE6-97EC-1153E05B7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1140">
              <a:off x="6314484" y="3591658"/>
              <a:ext cx="2819268" cy="2819268"/>
            </a:xfrm>
            <a:prstGeom prst="rect">
              <a:avLst/>
            </a:prstGeom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0435C2B5-E2AB-4655-917A-D6A8B6FC1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72487">
              <a:off x="1628369" y="6509747"/>
              <a:ext cx="2819268" cy="2819268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FA4A4363-9819-4F75-A21E-F7DD2F8D0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038330">
              <a:off x="7991994" y="7764965"/>
              <a:ext cx="2819268" cy="2819268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41747E25-50B8-44D0-AE3E-6E419D9F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09480">
              <a:off x="644972" y="10933539"/>
              <a:ext cx="2819268" cy="2819268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DB381EDA-7CA4-4A88-9BB3-423915E08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8136">
              <a:off x="5625803" y="10744189"/>
              <a:ext cx="2819268" cy="281926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34CB01-1CA4-4813-8EF6-A50D7D3B2484}"/>
              </a:ext>
            </a:extLst>
          </p:cNvPr>
          <p:cNvSpPr txBox="1"/>
          <p:nvPr/>
        </p:nvSpPr>
        <p:spPr>
          <a:xfrm>
            <a:off x="1576684" y="2440370"/>
            <a:ext cx="935432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Это концепция, направленная на улучшение качества жизни людей с помощью технологий. В таких городах применяются инновационные решения для управления инфраструктурой, транспортом, энергопотреблением и другими сферами. Это созданная человеком взаимосвязанная система информационных и коммуникативных технологий с </a:t>
            </a:r>
            <a:r>
              <a:rPr lang="ru-RU" sz="2400" dirty="0" err="1"/>
              <a:t>IoT</a:t>
            </a:r>
            <a:r>
              <a:rPr lang="ru-RU" sz="2400" dirty="0"/>
              <a:t>, то есть интернетом вещей, которая упрощает управление внутренними городскими процессами и делает жизнь жителей комфортнее и безопаснее.</a:t>
            </a:r>
          </a:p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C0C42-2C9C-4655-AE75-1BCFC21B6342}"/>
              </a:ext>
            </a:extLst>
          </p:cNvPr>
          <p:cNvSpPr txBox="1"/>
          <p:nvPr/>
        </p:nvSpPr>
        <p:spPr>
          <a:xfrm>
            <a:off x="2787248" y="1600925"/>
            <a:ext cx="9494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latin typeface="Franklin Gothic Demi Cond" panose="020B0706030402020204" pitchFamily="34" charset="0"/>
              </a:rPr>
              <a:t>У</a:t>
            </a:r>
            <a:r>
              <a:rPr lang="en-US" sz="4800" b="1" dirty="0">
                <a:latin typeface="Berlin Sans FB Demi" panose="020E0802020502020306" pitchFamily="34" charset="0"/>
              </a:rPr>
              <a:t> </a:t>
            </a:r>
            <a:r>
              <a:rPr lang="ru-RU" sz="4800" b="1" dirty="0">
                <a:latin typeface="Franklin Gothic Demi Cond" panose="020B0706030402020204" pitchFamily="34" charset="0"/>
              </a:rPr>
              <a:t>м</a:t>
            </a:r>
            <a:r>
              <a:rPr lang="en-US" sz="4800" b="1" dirty="0">
                <a:latin typeface="Berlin Sans FB Demi" panose="020E0802020502020306" pitchFamily="34" charset="0"/>
              </a:rPr>
              <a:t> </a:t>
            </a:r>
            <a:r>
              <a:rPr lang="ru-RU" sz="4800" b="1" dirty="0">
                <a:latin typeface="Franklin Gothic Demi Cond" panose="020B0706030402020204" pitchFamily="34" charset="0"/>
              </a:rPr>
              <a:t>н</a:t>
            </a:r>
            <a:r>
              <a:rPr lang="en-US" sz="4800" b="1" dirty="0">
                <a:latin typeface="Berlin Sans FB Demi" panose="020E0802020502020306" pitchFamily="34" charset="0"/>
              </a:rPr>
              <a:t> </a:t>
            </a:r>
            <a:r>
              <a:rPr lang="ru-RU" sz="4800" b="1" dirty="0">
                <a:latin typeface="Franklin Gothic Demi Cond" panose="020B0706030402020204" pitchFamily="34" charset="0"/>
              </a:rPr>
              <a:t>ы</a:t>
            </a:r>
            <a:r>
              <a:rPr lang="en-US" sz="4800" b="1" dirty="0">
                <a:latin typeface="Berlin Sans FB Demi" panose="020E0802020502020306" pitchFamily="34" charset="0"/>
              </a:rPr>
              <a:t> </a:t>
            </a:r>
            <a:r>
              <a:rPr lang="ru-RU" sz="4800" b="1" dirty="0">
                <a:latin typeface="Franklin Gothic Demi Cond" panose="020B0706030402020204" pitchFamily="34" charset="0"/>
              </a:rPr>
              <a:t>й</a:t>
            </a:r>
            <a:r>
              <a:rPr lang="en-US" sz="4800" b="1" dirty="0">
                <a:latin typeface="Berlin Sans FB Demi" panose="020E0802020502020306" pitchFamily="34" charset="0"/>
              </a:rPr>
              <a:t>  </a:t>
            </a:r>
            <a:r>
              <a:rPr lang="ru-RU" sz="4800" b="1" dirty="0">
                <a:latin typeface="Franklin Gothic Demi Cond" panose="020B0706030402020204" pitchFamily="34" charset="0"/>
              </a:rPr>
              <a:t> г</a:t>
            </a:r>
            <a:r>
              <a:rPr lang="en-US" sz="4800" b="1" dirty="0">
                <a:latin typeface="Berlin Sans FB Demi" panose="020E0802020502020306" pitchFamily="34" charset="0"/>
              </a:rPr>
              <a:t> </a:t>
            </a:r>
            <a:r>
              <a:rPr lang="ru-RU" sz="4800" b="1" dirty="0">
                <a:latin typeface="Franklin Gothic Demi Cond" panose="020B0706030402020204" pitchFamily="34" charset="0"/>
              </a:rPr>
              <a:t>о</a:t>
            </a:r>
            <a:r>
              <a:rPr lang="en-US" sz="4800" b="1" dirty="0">
                <a:latin typeface="Berlin Sans FB Demi" panose="020E0802020502020306" pitchFamily="34" charset="0"/>
              </a:rPr>
              <a:t> </a:t>
            </a:r>
            <a:r>
              <a:rPr lang="ru-RU" sz="4800" b="1" dirty="0">
                <a:latin typeface="Franklin Gothic Demi Cond" panose="020B0706030402020204" pitchFamily="34" charset="0"/>
              </a:rPr>
              <a:t>р</a:t>
            </a:r>
            <a:r>
              <a:rPr lang="en-US" sz="4800" b="1" dirty="0">
                <a:latin typeface="Berlin Sans FB Demi" panose="020E0802020502020306" pitchFamily="34" charset="0"/>
              </a:rPr>
              <a:t> </a:t>
            </a:r>
            <a:r>
              <a:rPr lang="ru-RU" sz="4800" b="1" dirty="0">
                <a:latin typeface="Franklin Gothic Demi Cond" panose="020B0706030402020204" pitchFamily="34" charset="0"/>
              </a:rPr>
              <a:t>о</a:t>
            </a:r>
            <a:r>
              <a:rPr lang="en-US" sz="4800" b="1" dirty="0">
                <a:latin typeface="Berlin Sans FB Demi" panose="020E0802020502020306" pitchFamily="34" charset="0"/>
              </a:rPr>
              <a:t> </a:t>
            </a:r>
            <a:r>
              <a:rPr lang="ru-RU" sz="4800" b="1" dirty="0">
                <a:latin typeface="Franklin Gothic Demi Cond" panose="020B0706030402020204" pitchFamily="34" charset="0"/>
              </a:rPr>
              <a:t>д </a:t>
            </a:r>
            <a:r>
              <a:rPr lang="en-US" sz="4800" b="1" dirty="0">
                <a:latin typeface="Berlin Sans FB Demi" panose="020E0802020502020306" pitchFamily="34" charset="0"/>
              </a:rPr>
              <a:t> </a:t>
            </a:r>
            <a:r>
              <a:rPr lang="ru-RU" sz="4800" b="1" dirty="0">
                <a:latin typeface="Franklin Gothic Demi Cond" panose="020B0706030402020204" pitchFamily="34" charset="0"/>
              </a:rPr>
              <a:t>и</a:t>
            </a:r>
            <a:r>
              <a:rPr lang="en-US" sz="4800" b="1" dirty="0">
                <a:latin typeface="Berlin Sans FB Demi" panose="020E0802020502020306" pitchFamily="34" charset="0"/>
              </a:rPr>
              <a:t> </a:t>
            </a:r>
            <a:r>
              <a:rPr lang="ru-RU" sz="4800" b="1" dirty="0">
                <a:latin typeface="Franklin Gothic Demi Cond" panose="020B0706030402020204" pitchFamily="34" charset="0"/>
              </a:rPr>
              <a:t> </a:t>
            </a:r>
            <a:r>
              <a:rPr lang="en-US" sz="4800" b="1" dirty="0">
                <a:latin typeface="Berlin Sans FB Demi" panose="020E0802020502020306" pitchFamily="34" charset="0"/>
              </a:rPr>
              <a:t>IoT</a:t>
            </a:r>
            <a:endParaRPr lang="ru-RU" sz="4800" b="1" dirty="0">
              <a:latin typeface="Franklin Gothic Demi Cond" panose="020B07060304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2062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070d1b27c0508a291f17a6ec697f7282">
            <a:hlinkClick r:id="" action="ppaction://media"/>
            <a:extLst>
              <a:ext uri="{FF2B5EF4-FFF2-40B4-BE49-F238E27FC236}">
                <a16:creationId xmlns:a16="http://schemas.microsoft.com/office/drawing/2014/main" id="{9F8F1F55-CF5D-485B-92F2-F3421D5551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416800"/>
            <a:ext cx="12192000" cy="21674667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1FD097D-BF6A-40FF-B679-C3207D66A493}"/>
              </a:ext>
            </a:extLst>
          </p:cNvPr>
          <p:cNvSpPr/>
          <p:nvPr/>
        </p:nvSpPr>
        <p:spPr>
          <a:xfrm>
            <a:off x="2592437" y="-6033612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71754-993B-4569-848F-18A4D057E7FD}"/>
              </a:ext>
            </a:extLst>
          </p:cNvPr>
          <p:cNvSpPr txBox="1"/>
          <p:nvPr/>
        </p:nvSpPr>
        <p:spPr>
          <a:xfrm>
            <a:off x="3757561" y="-4834865"/>
            <a:ext cx="6164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latin typeface="Bahnschrift" panose="020B0502040204020203" pitchFamily="34" charset="0"/>
              </a:rPr>
              <a:t>Безопасный город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00B8C81-4C7D-4383-942C-3AC28B60EEFD}"/>
              </a:ext>
            </a:extLst>
          </p:cNvPr>
          <p:cNvSpPr/>
          <p:nvPr/>
        </p:nvSpPr>
        <p:spPr>
          <a:xfrm>
            <a:off x="2592438" y="730214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85A03-BCE9-4BBC-B61F-7265E1A7AE93}"/>
              </a:ext>
            </a:extLst>
          </p:cNvPr>
          <p:cNvSpPr txBox="1"/>
          <p:nvPr/>
        </p:nvSpPr>
        <p:spPr>
          <a:xfrm>
            <a:off x="3971003" y="1435374"/>
            <a:ext cx="59513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       Сингапур считается одним из самых безопасных городов в мире. В рамках системы умного города Сингапур использует датчики и камеры для мониторинга дорожного движения, предотвращения аварий и выявления нарушений правил дорожного движения.. Их количество составляет десятки тысяч.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A28C12D-47E8-472B-9511-9E15FC40C903}"/>
              </a:ext>
            </a:extLst>
          </p:cNvPr>
          <p:cNvSpPr/>
          <p:nvPr/>
        </p:nvSpPr>
        <p:spPr>
          <a:xfrm>
            <a:off x="2380223" y="7720908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438150-BB0C-41CB-93D5-5254405DA37F}"/>
              </a:ext>
            </a:extLst>
          </p:cNvPr>
          <p:cNvSpPr txBox="1"/>
          <p:nvPr/>
        </p:nvSpPr>
        <p:spPr>
          <a:xfrm>
            <a:off x="3399750" y="7822782"/>
            <a:ext cx="71666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    В Сингапуре установлены камеры</a:t>
            </a:r>
          </a:p>
          <a:p>
            <a:r>
              <a:rPr lang="ru-RU" sz="2400" dirty="0"/>
              <a:t>видеонаблюдения, которые могут анализировать поведения людей, распознавать лица и выявлять подозрительные действия. Эти камеры позволяют оперативно реагировать на происшествия и поддерживать порядок в общественных местах, на транспортах и в жилых районах.</a:t>
            </a:r>
          </a:p>
          <a:p>
            <a:endParaRPr lang="ru-RU" sz="2400" dirty="0"/>
          </a:p>
          <a:p>
            <a:r>
              <a:rPr lang="ru-RU" sz="2400" dirty="0"/>
              <a:t>        Данные, получаемые от системы «Безопасного города» отправляются в Центры мониторинга и аналитики. Эти данные обрабатываются в реальном времени для мониторинга общественной безопасности, предотвращения преступлений и анализа ситуаций</a:t>
            </a:r>
          </a:p>
        </p:txBody>
      </p:sp>
    </p:spTree>
    <p:extLst>
      <p:ext uri="{BB962C8B-B14F-4D97-AF65-F5344CB8AC3E}">
        <p14:creationId xmlns:p14="http://schemas.microsoft.com/office/powerpoint/2010/main" val="3919021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070d1b27c0508a291f17a6ec697f7282">
            <a:hlinkClick r:id="" action="ppaction://media"/>
            <a:extLst>
              <a:ext uri="{FF2B5EF4-FFF2-40B4-BE49-F238E27FC236}">
                <a16:creationId xmlns:a16="http://schemas.microsoft.com/office/drawing/2014/main" id="{9F8F1F55-CF5D-485B-92F2-F3421D5551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0500" y="-14473767"/>
            <a:ext cx="12382500" cy="21674667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C1FD097D-BF6A-40FF-B679-C3207D66A493}"/>
              </a:ext>
            </a:extLst>
          </p:cNvPr>
          <p:cNvSpPr/>
          <p:nvPr/>
        </p:nvSpPr>
        <p:spPr>
          <a:xfrm>
            <a:off x="2401937" y="-13090579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071754-993B-4569-848F-18A4D057E7FD}"/>
              </a:ext>
            </a:extLst>
          </p:cNvPr>
          <p:cNvSpPr txBox="1"/>
          <p:nvPr/>
        </p:nvSpPr>
        <p:spPr>
          <a:xfrm>
            <a:off x="3567061" y="-11891832"/>
            <a:ext cx="61648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latin typeface="Bahnschrift" panose="020B0502040204020203" pitchFamily="34" charset="0"/>
              </a:rPr>
              <a:t>Безопасный город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00B8C81-4C7D-4383-942C-3AC28B60EEFD}"/>
              </a:ext>
            </a:extLst>
          </p:cNvPr>
          <p:cNvSpPr/>
          <p:nvPr/>
        </p:nvSpPr>
        <p:spPr>
          <a:xfrm>
            <a:off x="2401938" y="-6326753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785A03-BCE9-4BBC-B61F-7265E1A7AE93}"/>
              </a:ext>
            </a:extLst>
          </p:cNvPr>
          <p:cNvSpPr txBox="1"/>
          <p:nvPr/>
        </p:nvSpPr>
        <p:spPr>
          <a:xfrm>
            <a:off x="3780503" y="-5621593"/>
            <a:ext cx="59513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       Сингапур считается одним из самых безопасных городов в мире. В рамках системы умного города Сингапур использует датчики и камеры для мониторинга дорожного движения, предотвращения аварий и выявления нарушений правил дорожного движения.. Их количество составляет десятки тысяч.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A28C12D-47E8-472B-9511-9E15FC40C903}"/>
              </a:ext>
            </a:extLst>
          </p:cNvPr>
          <p:cNvSpPr/>
          <p:nvPr/>
        </p:nvSpPr>
        <p:spPr>
          <a:xfrm>
            <a:off x="2189723" y="663941"/>
            <a:ext cx="8495071" cy="5380638"/>
          </a:xfrm>
          <a:prstGeom prst="round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438150-BB0C-41CB-93D5-5254405DA37F}"/>
              </a:ext>
            </a:extLst>
          </p:cNvPr>
          <p:cNvSpPr txBox="1"/>
          <p:nvPr/>
        </p:nvSpPr>
        <p:spPr>
          <a:xfrm>
            <a:off x="3209250" y="765815"/>
            <a:ext cx="71666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    В Сингапуре установлены камеры</a:t>
            </a:r>
          </a:p>
          <a:p>
            <a:r>
              <a:rPr lang="ru-RU" sz="2400" dirty="0"/>
              <a:t>видеонаблюдения, которые могут анализировать поведения людей, распознавать лица и выявлять подозрительные действия. Эти камеры позволяют оперативно реагировать на происшествия и поддерживать порядок в общественных местах, на транспортах и в жилых районах.</a:t>
            </a:r>
          </a:p>
          <a:p>
            <a:endParaRPr lang="ru-RU" sz="2400" dirty="0"/>
          </a:p>
          <a:p>
            <a:r>
              <a:rPr lang="ru-RU" sz="2400" dirty="0"/>
              <a:t>        Данные, получаемые от системы «Безопасного города» отправляются в Центры мониторинга и аналитики. Эти данные обрабатываются в реальном времени для мониторинга общественной безопасности, предотвращения преступлений и анализа ситуаций</a:t>
            </a:r>
          </a:p>
        </p:txBody>
      </p:sp>
    </p:spTree>
    <p:extLst>
      <p:ext uri="{BB962C8B-B14F-4D97-AF65-F5344CB8AC3E}">
        <p14:creationId xmlns:p14="http://schemas.microsoft.com/office/powerpoint/2010/main" val="33993801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B6B6CB3-370D-4C2F-BD0E-47656D5771EB}"/>
              </a:ext>
            </a:extLst>
          </p:cNvPr>
          <p:cNvSpPr/>
          <p:nvPr/>
        </p:nvSpPr>
        <p:spPr>
          <a:xfrm>
            <a:off x="364900" y="2551837"/>
            <a:ext cx="6500423" cy="1754326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effectLst/>
              </a:rPr>
              <a:t>Всем спасибо за ваше внимание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Трехмерная модель 6" descr="Шарик в форме сердца">
                <a:extLst>
                  <a:ext uri="{FF2B5EF4-FFF2-40B4-BE49-F238E27FC236}">
                    <a16:creationId xmlns:a16="http://schemas.microsoft.com/office/drawing/2014/main" id="{6DEC43B1-9035-4B4B-A022-0A7FFACC2C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5741728"/>
                  </p:ext>
                </p:extLst>
              </p:nvPr>
            </p:nvGraphicFramePr>
            <p:xfrm>
              <a:off x="8576889" y="1323701"/>
              <a:ext cx="1609410" cy="47901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609410" cy="4790139"/>
                    </a:xfrm>
                    <a:prstGeom prst="rect">
                      <a:avLst/>
                    </a:prstGeom>
                  </am3d:spPr>
                  <am3d:camera>
                    <am3d:pos x="0" y="0" z="503447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858216" d="1000000"/>
                    <am3d:preTrans dx="173359" dy="-17997117" dz="-16575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Трехмерная модель 6" descr="Шарик в форме сердца">
                <a:extLst>
                  <a:ext uri="{FF2B5EF4-FFF2-40B4-BE49-F238E27FC236}">
                    <a16:creationId xmlns:a16="http://schemas.microsoft.com/office/drawing/2014/main" id="{6DEC43B1-9035-4B4B-A022-0A7FFACC2C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76889" y="1323701"/>
                <a:ext cx="1609410" cy="4790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8" name="Трехмерная модель 7" descr="Улыбающееся лицо">
                <a:extLst>
                  <a:ext uri="{FF2B5EF4-FFF2-40B4-BE49-F238E27FC236}">
                    <a16:creationId xmlns:a16="http://schemas.microsoft.com/office/drawing/2014/main" id="{8FE7E23E-87D5-4631-85B9-FC7A1757D1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5848308"/>
                  </p:ext>
                </p:extLst>
              </p:nvPr>
            </p:nvGraphicFramePr>
            <p:xfrm>
              <a:off x="6243638" y="3317901"/>
              <a:ext cx="928688" cy="94205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928688" cy="942051"/>
                    </a:xfrm>
                    <a:prstGeom prst="rect">
                      <a:avLst/>
                    </a:prstGeom>
                  </am3d:spPr>
                  <am3d:camera>
                    <am3d:pos x="0" y="0" z="809380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67647" d="1000000"/>
                    <am3d:preTrans dx="0" dy="-2" dz="115353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7044" ay="65672" az="-472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968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8" name="Трехмерная модель 7" descr="Улыбающееся лицо">
                <a:extLst>
                  <a:ext uri="{FF2B5EF4-FFF2-40B4-BE49-F238E27FC236}">
                    <a16:creationId xmlns:a16="http://schemas.microsoft.com/office/drawing/2014/main" id="{8FE7E23E-87D5-4631-85B9-FC7A1757D1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43638" y="3317901"/>
                <a:ext cx="928688" cy="9420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484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Трехмерная модель 3" descr="Шарик в форме сердца">
                <a:extLst>
                  <a:ext uri="{FF2B5EF4-FFF2-40B4-BE49-F238E27FC236}">
                    <a16:creationId xmlns:a16="http://schemas.microsoft.com/office/drawing/2014/main" id="{E3346AD8-71F8-44ED-891C-59AA60B413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8466226"/>
                  </p:ext>
                </p:extLst>
              </p:nvPr>
            </p:nvGraphicFramePr>
            <p:xfrm>
              <a:off x="7687184" y="401473"/>
              <a:ext cx="3413435" cy="972945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413435" cy="9729454"/>
                    </a:xfrm>
                    <a:prstGeom prst="rect">
                      <a:avLst/>
                    </a:prstGeom>
                  </am3d:spPr>
                  <am3d:camera>
                    <am3d:pos x="0" y="0" z="503447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858216" d="1000000"/>
                    <am3d:preTrans dx="173359" dy="-17997117" dz="-165756"/>
                    <am3d:scale>
                      <am3d:sx n="1000000" d="1000000"/>
                      <am3d:sy n="1000000" d="1000000"/>
                      <am3d:sz n="1000000" d="1000000"/>
                    </am3d:scale>
                    <am3d:rot ax="9325697" ay="-241849" az="-1068955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42607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Трехмерная модель 3" descr="Шарик в форме сердца">
                <a:extLst>
                  <a:ext uri="{FF2B5EF4-FFF2-40B4-BE49-F238E27FC236}">
                    <a16:creationId xmlns:a16="http://schemas.microsoft.com/office/drawing/2014/main" id="{E3346AD8-71F8-44ED-891C-59AA60B413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87184" y="401473"/>
                <a:ext cx="3413435" cy="9729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Трехмерная модель 4" descr="Улыбающееся лицо">
                <a:extLst>
                  <a:ext uri="{FF2B5EF4-FFF2-40B4-BE49-F238E27FC236}">
                    <a16:creationId xmlns:a16="http://schemas.microsoft.com/office/drawing/2014/main" id="{C8F12B66-CA3A-4FAF-8862-C4869FDB48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6956771"/>
                  </p:ext>
                </p:extLst>
              </p:nvPr>
            </p:nvGraphicFramePr>
            <p:xfrm>
              <a:off x="3054022" y="4089010"/>
              <a:ext cx="1236653" cy="125567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36653" cy="1255678"/>
                    </a:xfrm>
                    <a:prstGeom prst="rect">
                      <a:avLst/>
                    </a:prstGeom>
                  </am3d:spPr>
                  <am3d:camera>
                    <am3d:pos x="0" y="0" z="809380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67647" d="1000000"/>
                    <am3d:preTrans dx="0" dy="-2" dz="1153533"/>
                    <am3d:scale>
                      <am3d:sx n="1000000" d="1000000"/>
                      <am3d:sy n="1000000" d="1000000"/>
                      <am3d:sz n="1000000" d="1000000"/>
                    </am3d:scale>
                    <am3d:rot ax="-35827" ay="72433" az="1079933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308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Трехмерная модель 4" descr="Улыбающееся лицо">
                <a:extLst>
                  <a:ext uri="{FF2B5EF4-FFF2-40B4-BE49-F238E27FC236}">
                    <a16:creationId xmlns:a16="http://schemas.microsoft.com/office/drawing/2014/main" id="{C8F12B66-CA3A-4FAF-8862-C4869FDB48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4022" y="4089010"/>
                <a:ext cx="1236653" cy="125567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7E6BDFA-D3DB-4ED5-8032-815E40D9146D}"/>
              </a:ext>
            </a:extLst>
          </p:cNvPr>
          <p:cNvSpPr txBox="1"/>
          <p:nvPr/>
        </p:nvSpPr>
        <p:spPr>
          <a:xfrm>
            <a:off x="619432" y="2519350"/>
            <a:ext cx="6843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/>
              <a:t>Команда Мухаммеда любит Мисс Алию</a:t>
            </a:r>
          </a:p>
        </p:txBody>
      </p:sp>
    </p:spTree>
    <p:extLst>
      <p:ext uri="{BB962C8B-B14F-4D97-AF65-F5344CB8AC3E}">
        <p14:creationId xmlns:p14="http://schemas.microsoft.com/office/powerpoint/2010/main" val="3630753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53D80D0-7D22-4AEF-99B5-44BBF3D020E9}"/>
              </a:ext>
            </a:extLst>
          </p:cNvPr>
          <p:cNvGrpSpPr/>
          <p:nvPr/>
        </p:nvGrpSpPr>
        <p:grpSpPr>
          <a:xfrm rot="21596283">
            <a:off x="231996" y="-606094"/>
            <a:ext cx="12197105" cy="15318107"/>
            <a:chOff x="-475597" y="-251491"/>
            <a:chExt cx="12197105" cy="15318107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2F2DF118-E8E7-498D-82FD-A4C63736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7780" y="2779098"/>
              <a:ext cx="1132479" cy="1132479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3F0A5C9-9894-4188-814D-1FF64A02D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701531">
              <a:off x="-325624" y="1193889"/>
              <a:ext cx="1104342" cy="1104342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C7FB3F43-E9C3-4991-936A-0EB157BDC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8559">
              <a:off x="9934639" y="4219423"/>
              <a:ext cx="1104342" cy="1104342"/>
            </a:xfrm>
            <a:prstGeom prst="rect">
              <a:avLst/>
            </a:prstGeom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8DA5C18-333F-4257-90BB-41C923C6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515340" y="6189213"/>
              <a:ext cx="1104342" cy="1104342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4C06F224-C6DB-4495-BE84-8E8D48F1F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886729">
              <a:off x="8408204" y="-14320"/>
              <a:ext cx="1104342" cy="1104342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07FE5DF4-A680-47DF-BFE6-790D3875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82629">
              <a:off x="1716494" y="511045"/>
              <a:ext cx="1104342" cy="1104342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FCC4D241-A35D-4821-A6B8-467AF83F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05380">
              <a:off x="3674996" y="6735522"/>
              <a:ext cx="1104342" cy="1104342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BBEB4BBD-C507-4B57-B527-DD93E3C5F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20613">
              <a:off x="-380209" y="4806148"/>
              <a:ext cx="1104342" cy="1104342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93E761C2-1D1D-4747-9416-A3D536E67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386938">
              <a:off x="10297300" y="2238427"/>
              <a:ext cx="1104342" cy="1104342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63BC337A-1707-4002-8833-4988AD617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99306">
              <a:off x="10290293" y="118958"/>
              <a:ext cx="1104342" cy="1104342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82C44B47-1A85-49E2-9123-8AEBDCB67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48627">
              <a:off x="-276910" y="-251491"/>
              <a:ext cx="1104342" cy="1104342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DFBC7A2A-8634-4541-86FE-848CDFDDE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270970">
              <a:off x="-475597" y="2679060"/>
              <a:ext cx="1104342" cy="1104342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D2F60C25-E557-4C89-BFCF-A19AF5C7D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05924">
              <a:off x="6603543" y="5333318"/>
              <a:ext cx="1104342" cy="1104342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154E34A4-99C3-4456-984C-E4FEAE0F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358854" y="5885489"/>
              <a:ext cx="1104342" cy="1104342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A43C0ADB-C3D7-44EA-9DCA-FBB37B686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044750">
              <a:off x="8387659" y="9091365"/>
              <a:ext cx="1132479" cy="1132479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059D956F-6EBF-4077-86F1-DE32BE00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46281">
              <a:off x="2621599" y="10723785"/>
              <a:ext cx="1104342" cy="1104342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886DF763-C3A2-4C67-B5B2-F589BCD1E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813309">
              <a:off x="10254505" y="11949739"/>
              <a:ext cx="1104342" cy="1104342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9678DCD8-1D98-4B0D-8A33-D3B06D277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644750">
              <a:off x="7783015" y="11177804"/>
              <a:ext cx="1104342" cy="1104342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5BF3C935-36AD-4D42-B8E1-D336E3AD0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331479">
              <a:off x="5482871" y="9631000"/>
              <a:ext cx="1104342" cy="1104342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A3F3332-6FA7-47A0-AA0E-D6D05D487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27379">
              <a:off x="2895314" y="8419976"/>
              <a:ext cx="1104342" cy="1104342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ECC11F6D-BE1E-4827-8CD3-4A9C44B18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0130">
              <a:off x="4530638" y="12132900"/>
              <a:ext cx="1104342" cy="1104342"/>
            </a:xfrm>
            <a:prstGeom prst="rect">
              <a:avLst/>
            </a:prstGeom>
          </p:spPr>
        </p:pic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269BF098-A52F-4CCB-8ACA-2D3C3B0F7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13350">
              <a:off x="3882197" y="13962274"/>
              <a:ext cx="1104342" cy="1104342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8E60BD8E-2E43-4E00-9F70-5B208A09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965363">
              <a:off x="930088" y="12876807"/>
              <a:ext cx="1104342" cy="1104342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F168F724-7239-491E-A254-520AE8405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31688">
              <a:off x="10617166" y="9968743"/>
              <a:ext cx="1104342" cy="1104342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A08FA81D-B4D7-4AE7-BB44-1AA7CD15B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944056">
              <a:off x="10610159" y="7849274"/>
              <a:ext cx="1104342" cy="1104342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EDA003EA-25AB-47B8-9B07-DAEEA2BBB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93377">
              <a:off x="42956" y="7478825"/>
              <a:ext cx="1104342" cy="1104342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19901BB3-816E-4EC2-95D1-FCB4C6CB1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15720">
              <a:off x="-155731" y="10409376"/>
              <a:ext cx="1104342" cy="1104342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24F8AB9D-3990-484F-8288-DD708A0EF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450674">
              <a:off x="6923409" y="13063634"/>
              <a:ext cx="1104342" cy="1104342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2DE29CA8-6DF6-4136-BDC8-2449D631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44750">
              <a:off x="9678720" y="13615805"/>
              <a:ext cx="1104342" cy="1104342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1208FF96-CA75-434C-AD7B-8A46317B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74304">
              <a:off x="6432231" y="-238102"/>
              <a:ext cx="1132479" cy="1132479"/>
            </a:xfrm>
            <a:prstGeom prst="rect">
              <a:avLst/>
            </a:prstGeom>
          </p:spPr>
        </p:pic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72237893-6AE8-4362-BCB1-8D39D35D8FC5}"/>
              </a:ext>
            </a:extLst>
          </p:cNvPr>
          <p:cNvGrpSpPr/>
          <p:nvPr/>
        </p:nvGrpSpPr>
        <p:grpSpPr>
          <a:xfrm>
            <a:off x="1334635" y="3807742"/>
            <a:ext cx="10380661" cy="14506965"/>
            <a:chOff x="644972" y="-754158"/>
            <a:chExt cx="10380661" cy="14506965"/>
          </a:xfrm>
        </p:grpSpPr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C2F26CC5-13BC-47A6-829A-EA87FFB54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3445">
              <a:off x="940692" y="1811640"/>
              <a:ext cx="2819268" cy="2819268"/>
            </a:xfrm>
            <a:prstGeom prst="rect">
              <a:avLst/>
            </a:prstGeom>
          </p:spPr>
        </p:pic>
        <p:pic>
          <p:nvPicPr>
            <p:cNvPr id="52" name="Рисунок 51">
              <a:extLst>
                <a:ext uri="{FF2B5EF4-FFF2-40B4-BE49-F238E27FC236}">
                  <a16:creationId xmlns:a16="http://schemas.microsoft.com/office/drawing/2014/main" id="{6992CBD8-9562-463C-AE28-F015DDB5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35233">
              <a:off x="8206365" y="-754158"/>
              <a:ext cx="2819268" cy="2819268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C8B52409-5F9C-4CE6-97EC-1153E05B7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461140">
              <a:off x="6314484" y="3591658"/>
              <a:ext cx="2819268" cy="2819268"/>
            </a:xfrm>
            <a:prstGeom prst="rect">
              <a:avLst/>
            </a:prstGeom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0435C2B5-E2AB-4655-917A-D6A8B6FC1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72487">
              <a:off x="1628369" y="6509747"/>
              <a:ext cx="2819268" cy="2819268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FA4A4363-9819-4F75-A21E-F7DD2F8D0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038330">
              <a:off x="7991994" y="7764965"/>
              <a:ext cx="2819268" cy="2819268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41747E25-50B8-44D0-AE3E-6E419D9FB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309480">
              <a:off x="644972" y="10933539"/>
              <a:ext cx="2819268" cy="2819268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DB381EDA-7CA4-4A88-9BB3-423915E08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758136">
              <a:off x="5625803" y="10744189"/>
              <a:ext cx="2819268" cy="281926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834CB01-1CA4-4813-8EF6-A50D7D3B2484}"/>
              </a:ext>
            </a:extLst>
          </p:cNvPr>
          <p:cNvSpPr txBox="1"/>
          <p:nvPr/>
        </p:nvSpPr>
        <p:spPr>
          <a:xfrm>
            <a:off x="1653385" y="272904"/>
            <a:ext cx="935432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 </a:t>
            </a:r>
          </a:p>
          <a:p>
            <a:pPr algn="ctr"/>
            <a:r>
              <a:rPr lang="ru-RU" sz="3600" b="1" dirty="0"/>
              <a:t>Области применения:</a:t>
            </a:r>
            <a:r>
              <a:rPr lang="ru-RU" sz="2800" b="1" dirty="0"/>
              <a:t> </a:t>
            </a:r>
            <a:r>
              <a:rPr lang="ru-RU" dirty="0"/>
              <a:t> </a:t>
            </a:r>
          </a:p>
          <a:p>
            <a:pPr algn="ctr"/>
            <a:endParaRPr lang="ru-RU" dirty="0"/>
          </a:p>
          <a:p>
            <a:r>
              <a:rPr lang="ru-RU" sz="2000" dirty="0"/>
              <a:t>- Транспорт: Умные светофоры, навигационные системы, общественный транспорт с GPS.  </a:t>
            </a:r>
          </a:p>
          <a:p>
            <a:r>
              <a:rPr lang="ru-RU" sz="2000" dirty="0"/>
              <a:t>- Энергия: Умные счетчики и энергосистемы для оптимизации потребления.  </a:t>
            </a:r>
          </a:p>
          <a:p>
            <a:r>
              <a:rPr lang="ru-RU" sz="2000" dirty="0"/>
              <a:t>- Экология: Мониторинг качества воздуха и воды, управление отходами.  </a:t>
            </a:r>
          </a:p>
          <a:p>
            <a:r>
              <a:rPr lang="ru-RU" sz="2000" dirty="0"/>
              <a:t>- Безопасность: Камеры безопасного города.  </a:t>
            </a:r>
          </a:p>
          <a:p>
            <a:r>
              <a:rPr lang="ru-RU" sz="2000" dirty="0"/>
              <a:t>- Здравоохранение: Телемедицина, удаленный мониторинг здоровья</a:t>
            </a:r>
            <a:r>
              <a:rPr lang="ru-RU" dirty="0"/>
              <a:t>.  </a:t>
            </a:r>
          </a:p>
          <a:p>
            <a:r>
              <a:rPr lang="ru-RU" dirty="0"/>
              <a:t> </a:t>
            </a:r>
          </a:p>
          <a:p>
            <a:pPr algn="ctr"/>
            <a:r>
              <a:rPr lang="ru-RU" sz="3200" b="1" dirty="0"/>
              <a:t>Преимущества умного города:  </a:t>
            </a:r>
          </a:p>
          <a:p>
            <a:pPr algn="ctr"/>
            <a:endParaRPr lang="ru-RU" sz="3200" b="1" dirty="0"/>
          </a:p>
          <a:p>
            <a:r>
              <a:rPr lang="ru-RU" sz="2400" dirty="0"/>
              <a:t>- Экономия ресурсов.  </a:t>
            </a:r>
          </a:p>
          <a:p>
            <a:r>
              <a:rPr lang="ru-RU" sz="2400" dirty="0"/>
              <a:t>- Удобство и комфорт для жителей.  </a:t>
            </a:r>
          </a:p>
          <a:p>
            <a:r>
              <a:rPr lang="ru-RU" sz="2400" dirty="0"/>
              <a:t>- Повышение безопасности.  </a:t>
            </a:r>
          </a:p>
          <a:p>
            <a:r>
              <a:rPr lang="ru-RU" sz="2400" dirty="0"/>
              <a:t>- Экологическая устойчивость</a:t>
            </a:r>
            <a:r>
              <a:rPr lang="ru-RU" dirty="0"/>
              <a:t>. 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11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Туры в Сингапур из Бишкека">
            <a:extLst>
              <a:ext uri="{FF2B5EF4-FFF2-40B4-BE49-F238E27FC236}">
                <a16:creationId xmlns:a16="http://schemas.microsoft.com/office/drawing/2014/main" id="{C69D1AF9-61F0-4899-97D6-CD9C8B84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26FB2974-9747-4E28-989B-9736417B2ADE}"/>
              </a:ext>
            </a:extLst>
          </p:cNvPr>
          <p:cNvSpPr/>
          <p:nvPr/>
        </p:nvSpPr>
        <p:spPr>
          <a:xfrm>
            <a:off x="0" y="1"/>
            <a:ext cx="12191994" cy="6857999"/>
          </a:xfrm>
          <a:custGeom>
            <a:avLst/>
            <a:gdLst/>
            <a:ahLst/>
            <a:cxnLst/>
            <a:rect l="l" t="t" r="r" b="b"/>
            <a:pathLst>
              <a:path w="12191994" h="6857999">
                <a:moveTo>
                  <a:pt x="4709649" y="4032639"/>
                </a:moveTo>
                <a:lnTo>
                  <a:pt x="4709649" y="5153516"/>
                </a:lnTo>
                <a:lnTo>
                  <a:pt x="7423352" y="5153516"/>
                </a:lnTo>
                <a:lnTo>
                  <a:pt x="7423352" y="4032639"/>
                </a:lnTo>
                <a:close/>
                <a:moveTo>
                  <a:pt x="6487036" y="3277921"/>
                </a:moveTo>
                <a:lnTo>
                  <a:pt x="6487036" y="3316616"/>
                </a:lnTo>
                <a:cubicBezTo>
                  <a:pt x="6487036" y="3346779"/>
                  <a:pt x="6482174" y="3371286"/>
                  <a:pt x="6472450" y="3390137"/>
                </a:cubicBezTo>
                <a:cubicBezTo>
                  <a:pt x="6462727" y="3408989"/>
                  <a:pt x="6446257" y="3424963"/>
                  <a:pt x="6423040" y="3438060"/>
                </a:cubicBezTo>
                <a:cubicBezTo>
                  <a:pt x="6399822" y="3451156"/>
                  <a:pt x="6374720" y="3457705"/>
                  <a:pt x="6347732" y="3457705"/>
                </a:cubicBezTo>
                <a:cubicBezTo>
                  <a:pt x="6321936" y="3457705"/>
                  <a:pt x="6302390" y="3451653"/>
                  <a:pt x="6289094" y="3439548"/>
                </a:cubicBezTo>
                <a:cubicBezTo>
                  <a:pt x="6275799" y="3427443"/>
                  <a:pt x="6269151" y="3411866"/>
                  <a:pt x="6269151" y="3392816"/>
                </a:cubicBezTo>
                <a:cubicBezTo>
                  <a:pt x="6269151" y="3376147"/>
                  <a:pt x="6275898" y="3361265"/>
                  <a:pt x="6289392" y="3348168"/>
                </a:cubicBezTo>
                <a:cubicBezTo>
                  <a:pt x="6302489" y="3335468"/>
                  <a:pt x="6333644" y="3322569"/>
                  <a:pt x="6382856" y="3309472"/>
                </a:cubicBezTo>
                <a:cubicBezTo>
                  <a:pt x="6418972" y="3300344"/>
                  <a:pt x="6453698" y="3289827"/>
                  <a:pt x="6487036" y="3277921"/>
                </a:cubicBezTo>
                <a:close/>
                <a:moveTo>
                  <a:pt x="8770654" y="3109447"/>
                </a:moveTo>
                <a:cubicBezTo>
                  <a:pt x="8799230" y="3109447"/>
                  <a:pt x="8823438" y="3121453"/>
                  <a:pt x="8843282" y="3145464"/>
                </a:cubicBezTo>
                <a:cubicBezTo>
                  <a:pt x="8863126" y="3169475"/>
                  <a:pt x="8873048" y="3207079"/>
                  <a:pt x="8873048" y="3258275"/>
                </a:cubicBezTo>
                <a:cubicBezTo>
                  <a:pt x="8873048" y="3313838"/>
                  <a:pt x="8863522" y="3353228"/>
                  <a:pt x="8844474" y="3376445"/>
                </a:cubicBezTo>
                <a:cubicBezTo>
                  <a:pt x="8825422" y="3399662"/>
                  <a:pt x="8801808" y="3411271"/>
                  <a:pt x="8773631" y="3411271"/>
                </a:cubicBezTo>
                <a:cubicBezTo>
                  <a:pt x="8741484" y="3411271"/>
                  <a:pt x="8714893" y="3399166"/>
                  <a:pt x="8693859" y="3374957"/>
                </a:cubicBezTo>
                <a:cubicBezTo>
                  <a:pt x="8672824" y="3350747"/>
                  <a:pt x="8662308" y="3313639"/>
                  <a:pt x="8662308" y="3263633"/>
                </a:cubicBezTo>
                <a:cubicBezTo>
                  <a:pt x="8662308" y="3209261"/>
                  <a:pt x="8672626" y="3169971"/>
                  <a:pt x="8693264" y="3145761"/>
                </a:cubicBezTo>
                <a:cubicBezTo>
                  <a:pt x="8713902" y="3121552"/>
                  <a:pt x="8739698" y="3109447"/>
                  <a:pt x="8770654" y="3109447"/>
                </a:cubicBezTo>
                <a:close/>
                <a:moveTo>
                  <a:pt x="7605628" y="2945736"/>
                </a:moveTo>
                <a:lnTo>
                  <a:pt x="7870932" y="3577846"/>
                </a:lnTo>
                <a:cubicBezTo>
                  <a:pt x="7858642" y="3611624"/>
                  <a:pt x="7843674" y="3635069"/>
                  <a:pt x="7826028" y="3648182"/>
                </a:cubicBezTo>
                <a:cubicBezTo>
                  <a:pt x="7808382" y="3661294"/>
                  <a:pt x="7785284" y="3667850"/>
                  <a:pt x="7756734" y="3667850"/>
                </a:cubicBezTo>
                <a:cubicBezTo>
                  <a:pt x="7713910" y="3667850"/>
                  <a:pt x="7675050" y="3662294"/>
                  <a:pt x="7640156" y="3651182"/>
                </a:cubicBezTo>
                <a:lnTo>
                  <a:pt x="7659187" y="3820250"/>
                </a:lnTo>
                <a:cubicBezTo>
                  <a:pt x="7732181" y="3829775"/>
                  <a:pt x="7786134" y="3834538"/>
                  <a:pt x="7821047" y="3834538"/>
                </a:cubicBezTo>
                <a:cubicBezTo>
                  <a:pt x="7907132" y="3834538"/>
                  <a:pt x="7971199" y="3815472"/>
                  <a:pt x="8013250" y="3777341"/>
                </a:cubicBezTo>
                <a:cubicBezTo>
                  <a:pt x="8043002" y="3750335"/>
                  <a:pt x="8072160" y="3698307"/>
                  <a:pt x="8100723" y="3621258"/>
                </a:cubicBezTo>
                <a:lnTo>
                  <a:pt x="8351554" y="2945736"/>
                </a:lnTo>
                <a:lnTo>
                  <a:pt x="8112796" y="2945736"/>
                </a:lnTo>
                <a:lnTo>
                  <a:pt x="7991688" y="3366622"/>
                </a:lnTo>
                <a:lnTo>
                  <a:pt x="7861286" y="2945736"/>
                </a:lnTo>
                <a:close/>
                <a:moveTo>
                  <a:pt x="6863273" y="2945736"/>
                </a:moveTo>
                <a:lnTo>
                  <a:pt x="6863273" y="3577958"/>
                </a:lnTo>
                <a:lnTo>
                  <a:pt x="7105566" y="3577958"/>
                </a:lnTo>
                <a:lnTo>
                  <a:pt x="7105566" y="3122544"/>
                </a:lnTo>
                <a:lnTo>
                  <a:pt x="7290112" y="3122544"/>
                </a:lnTo>
                <a:lnTo>
                  <a:pt x="7290112" y="3577958"/>
                </a:lnTo>
                <a:lnTo>
                  <a:pt x="7532404" y="3577958"/>
                </a:lnTo>
                <a:lnTo>
                  <a:pt x="7532404" y="2945736"/>
                </a:lnTo>
                <a:close/>
                <a:moveTo>
                  <a:pt x="5445239" y="2945736"/>
                </a:moveTo>
                <a:lnTo>
                  <a:pt x="5445239" y="3577958"/>
                </a:lnTo>
                <a:lnTo>
                  <a:pt x="5688126" y="3577958"/>
                </a:lnTo>
                <a:lnTo>
                  <a:pt x="5688126" y="3122544"/>
                </a:lnTo>
                <a:lnTo>
                  <a:pt x="5957208" y="3122544"/>
                </a:lnTo>
                <a:lnTo>
                  <a:pt x="5957208" y="2945736"/>
                </a:lnTo>
                <a:close/>
                <a:moveTo>
                  <a:pt x="4578464" y="2945736"/>
                </a:moveTo>
                <a:lnTo>
                  <a:pt x="4578464" y="3577958"/>
                </a:lnTo>
                <a:lnTo>
                  <a:pt x="4821352" y="3577958"/>
                </a:lnTo>
                <a:lnTo>
                  <a:pt x="4821352" y="3339238"/>
                </a:lnTo>
                <a:lnTo>
                  <a:pt x="5041617" y="3339238"/>
                </a:lnTo>
                <a:lnTo>
                  <a:pt x="5041617" y="3577958"/>
                </a:lnTo>
                <a:lnTo>
                  <a:pt x="5284504" y="3577958"/>
                </a:lnTo>
                <a:lnTo>
                  <a:pt x="5284504" y="2945736"/>
                </a:lnTo>
                <a:lnTo>
                  <a:pt x="5041617" y="2945736"/>
                </a:lnTo>
                <a:lnTo>
                  <a:pt x="5041617" y="3162430"/>
                </a:lnTo>
                <a:lnTo>
                  <a:pt x="4821352" y="3162430"/>
                </a:lnTo>
                <a:lnTo>
                  <a:pt x="4821352" y="2945736"/>
                </a:lnTo>
                <a:close/>
                <a:moveTo>
                  <a:pt x="3721214" y="2945736"/>
                </a:moveTo>
                <a:lnTo>
                  <a:pt x="3721214" y="3577958"/>
                </a:lnTo>
                <a:lnTo>
                  <a:pt x="3951907" y="3577958"/>
                </a:lnTo>
                <a:lnTo>
                  <a:pt x="4189725" y="3266917"/>
                </a:lnTo>
                <a:lnTo>
                  <a:pt x="4189725" y="3577958"/>
                </a:lnTo>
                <a:lnTo>
                  <a:pt x="4418920" y="3577958"/>
                </a:lnTo>
                <a:lnTo>
                  <a:pt x="4418920" y="2945736"/>
                </a:lnTo>
                <a:lnTo>
                  <a:pt x="4190646" y="2945736"/>
                </a:lnTo>
                <a:lnTo>
                  <a:pt x="3950409" y="3260954"/>
                </a:lnTo>
                <a:lnTo>
                  <a:pt x="3950409" y="2945736"/>
                </a:lnTo>
                <a:close/>
                <a:moveTo>
                  <a:pt x="8849830" y="2931449"/>
                </a:moveTo>
                <a:cubicBezTo>
                  <a:pt x="8806968" y="2931449"/>
                  <a:pt x="8767876" y="2940775"/>
                  <a:pt x="8732554" y="2959429"/>
                </a:cubicBezTo>
                <a:cubicBezTo>
                  <a:pt x="8706360" y="2973319"/>
                  <a:pt x="8677587" y="2999910"/>
                  <a:pt x="8646234" y="3039200"/>
                </a:cubicBezTo>
                <a:lnTo>
                  <a:pt x="8646234" y="2945736"/>
                </a:lnTo>
                <a:lnTo>
                  <a:pt x="8419420" y="2945736"/>
                </a:lnTo>
                <a:lnTo>
                  <a:pt x="8419420" y="3818464"/>
                </a:lnTo>
                <a:lnTo>
                  <a:pt x="8664094" y="3818464"/>
                </a:lnTo>
                <a:lnTo>
                  <a:pt x="8664094" y="3516641"/>
                </a:lnTo>
                <a:cubicBezTo>
                  <a:pt x="8688303" y="3541644"/>
                  <a:pt x="8715786" y="3560496"/>
                  <a:pt x="8746544" y="3573196"/>
                </a:cubicBezTo>
                <a:cubicBezTo>
                  <a:pt x="8777302" y="3585896"/>
                  <a:pt x="8811334" y="3592246"/>
                  <a:pt x="8848640" y="3592246"/>
                </a:cubicBezTo>
                <a:cubicBezTo>
                  <a:pt x="8925634" y="3592246"/>
                  <a:pt x="8989332" y="3564564"/>
                  <a:pt x="9039736" y="3509199"/>
                </a:cubicBezTo>
                <a:cubicBezTo>
                  <a:pt x="9090138" y="3453835"/>
                  <a:pt x="9115340" y="3373568"/>
                  <a:pt x="9115340" y="3268396"/>
                </a:cubicBezTo>
                <a:cubicBezTo>
                  <a:pt x="9115340" y="3173146"/>
                  <a:pt x="9092222" y="3093175"/>
                  <a:pt x="9045986" y="3028485"/>
                </a:cubicBezTo>
                <a:cubicBezTo>
                  <a:pt x="8999750" y="2963794"/>
                  <a:pt x="8934366" y="2931449"/>
                  <a:pt x="8849830" y="2931449"/>
                </a:cubicBezTo>
                <a:close/>
                <a:moveTo>
                  <a:pt x="6372140" y="2931449"/>
                </a:moveTo>
                <a:cubicBezTo>
                  <a:pt x="6326897" y="2931449"/>
                  <a:pt x="6284828" y="2934822"/>
                  <a:pt x="6245934" y="2941569"/>
                </a:cubicBezTo>
                <a:cubicBezTo>
                  <a:pt x="6207040" y="2948316"/>
                  <a:pt x="6176481" y="2957841"/>
                  <a:pt x="6154256" y="2970144"/>
                </a:cubicBezTo>
                <a:cubicBezTo>
                  <a:pt x="6123300" y="2987210"/>
                  <a:pt x="6099586" y="3007351"/>
                  <a:pt x="6083116" y="3030568"/>
                </a:cubicBezTo>
                <a:cubicBezTo>
                  <a:pt x="6066646" y="3053786"/>
                  <a:pt x="6054045" y="3085635"/>
                  <a:pt x="6045314" y="3126116"/>
                </a:cubicBezTo>
                <a:lnTo>
                  <a:pt x="6276890" y="3150524"/>
                </a:lnTo>
                <a:cubicBezTo>
                  <a:pt x="6286416" y="3123140"/>
                  <a:pt x="6298917" y="3104486"/>
                  <a:pt x="6314395" y="3094564"/>
                </a:cubicBezTo>
                <a:cubicBezTo>
                  <a:pt x="6334239" y="3081865"/>
                  <a:pt x="6364004" y="3075515"/>
                  <a:pt x="6403692" y="3075515"/>
                </a:cubicBezTo>
                <a:cubicBezTo>
                  <a:pt x="6434648" y="3075515"/>
                  <a:pt x="6456278" y="3081468"/>
                  <a:pt x="6468581" y="3093374"/>
                </a:cubicBezTo>
                <a:cubicBezTo>
                  <a:pt x="6480884" y="3105280"/>
                  <a:pt x="6487036" y="3126116"/>
                  <a:pt x="6487036" y="3155882"/>
                </a:cubicBezTo>
                <a:cubicBezTo>
                  <a:pt x="6456873" y="3167788"/>
                  <a:pt x="6428298" y="3177412"/>
                  <a:pt x="6401311" y="3184754"/>
                </a:cubicBezTo>
                <a:cubicBezTo>
                  <a:pt x="6374323" y="3192097"/>
                  <a:pt x="6315387" y="3204896"/>
                  <a:pt x="6224503" y="3223152"/>
                </a:cubicBezTo>
                <a:cubicBezTo>
                  <a:pt x="6148700" y="3238233"/>
                  <a:pt x="6096709" y="3261252"/>
                  <a:pt x="6068531" y="3292208"/>
                </a:cubicBezTo>
                <a:cubicBezTo>
                  <a:pt x="6040353" y="3323165"/>
                  <a:pt x="6026264" y="3362654"/>
                  <a:pt x="6026264" y="3410675"/>
                </a:cubicBezTo>
                <a:cubicBezTo>
                  <a:pt x="6026264" y="3461872"/>
                  <a:pt x="6045810" y="3504933"/>
                  <a:pt x="6084902" y="3539858"/>
                </a:cubicBezTo>
                <a:cubicBezTo>
                  <a:pt x="6123994" y="3574783"/>
                  <a:pt x="6181244" y="3592246"/>
                  <a:pt x="6256650" y="3592246"/>
                </a:cubicBezTo>
                <a:cubicBezTo>
                  <a:pt x="6313403" y="3592246"/>
                  <a:pt x="6363211" y="3583514"/>
                  <a:pt x="6406073" y="3566052"/>
                </a:cubicBezTo>
                <a:cubicBezTo>
                  <a:pt x="6437426" y="3552955"/>
                  <a:pt x="6468978" y="3531127"/>
                  <a:pt x="6500728" y="3500567"/>
                </a:cubicBezTo>
                <a:cubicBezTo>
                  <a:pt x="6503506" y="3518824"/>
                  <a:pt x="6506284" y="3532218"/>
                  <a:pt x="6509062" y="3540751"/>
                </a:cubicBezTo>
                <a:cubicBezTo>
                  <a:pt x="6511840" y="3549284"/>
                  <a:pt x="6517794" y="3561686"/>
                  <a:pt x="6526922" y="3577958"/>
                </a:cubicBezTo>
                <a:lnTo>
                  <a:pt x="6754331" y="3577958"/>
                </a:lnTo>
                <a:cubicBezTo>
                  <a:pt x="6741631" y="3551764"/>
                  <a:pt x="6733396" y="3530234"/>
                  <a:pt x="6729626" y="3513367"/>
                </a:cubicBezTo>
                <a:cubicBezTo>
                  <a:pt x="6725855" y="3496499"/>
                  <a:pt x="6723970" y="3473183"/>
                  <a:pt x="6723970" y="3443417"/>
                </a:cubicBezTo>
                <a:lnTo>
                  <a:pt x="6723970" y="3164216"/>
                </a:lnTo>
                <a:cubicBezTo>
                  <a:pt x="6723970" y="3134450"/>
                  <a:pt x="6718017" y="3103197"/>
                  <a:pt x="6706111" y="3070454"/>
                </a:cubicBezTo>
                <a:cubicBezTo>
                  <a:pt x="6694204" y="3037712"/>
                  <a:pt x="6677932" y="3012411"/>
                  <a:pt x="6657295" y="2994552"/>
                </a:cubicBezTo>
                <a:cubicBezTo>
                  <a:pt x="6627926" y="2968755"/>
                  <a:pt x="6591216" y="2951789"/>
                  <a:pt x="6547162" y="2943653"/>
                </a:cubicBezTo>
                <a:cubicBezTo>
                  <a:pt x="6503109" y="2935517"/>
                  <a:pt x="6444768" y="2931449"/>
                  <a:pt x="6372140" y="2931449"/>
                </a:cubicBezTo>
                <a:close/>
                <a:moveTo>
                  <a:pt x="3186028" y="2690347"/>
                </a:moveTo>
                <a:cubicBezTo>
                  <a:pt x="3045534" y="2690347"/>
                  <a:pt x="2936890" y="2729117"/>
                  <a:pt x="2860094" y="2806656"/>
                </a:cubicBezTo>
                <a:cubicBezTo>
                  <a:pt x="2783299" y="2884196"/>
                  <a:pt x="2744901" y="2995147"/>
                  <a:pt x="2744901" y="3139511"/>
                </a:cubicBezTo>
                <a:cubicBezTo>
                  <a:pt x="2744901" y="3247789"/>
                  <a:pt x="2766730" y="3336632"/>
                  <a:pt x="2810386" y="3406039"/>
                </a:cubicBezTo>
                <a:cubicBezTo>
                  <a:pt x="2854042" y="3475445"/>
                  <a:pt x="2905933" y="3523930"/>
                  <a:pt x="2966060" y="3551495"/>
                </a:cubicBezTo>
                <a:cubicBezTo>
                  <a:pt x="3026186" y="3579059"/>
                  <a:pt x="3103676" y="3592841"/>
                  <a:pt x="3198530" y="3592841"/>
                </a:cubicBezTo>
                <a:cubicBezTo>
                  <a:pt x="3276714" y="3592841"/>
                  <a:pt x="3341107" y="3581530"/>
                  <a:pt x="3391708" y="3558908"/>
                </a:cubicBezTo>
                <a:cubicBezTo>
                  <a:pt x="3442310" y="3536286"/>
                  <a:pt x="3484676" y="3502750"/>
                  <a:pt x="3518808" y="3458300"/>
                </a:cubicBezTo>
                <a:cubicBezTo>
                  <a:pt x="3552939" y="3413850"/>
                  <a:pt x="3577942" y="3358486"/>
                  <a:pt x="3593817" y="3292208"/>
                </a:cubicBezTo>
                <a:lnTo>
                  <a:pt x="3357478" y="3220771"/>
                </a:lnTo>
                <a:cubicBezTo>
                  <a:pt x="3345572" y="3275936"/>
                  <a:pt x="3326422" y="3318005"/>
                  <a:pt x="3300030" y="3346977"/>
                </a:cubicBezTo>
                <a:cubicBezTo>
                  <a:pt x="3273638" y="3375949"/>
                  <a:pt x="3234645" y="3390435"/>
                  <a:pt x="3183051" y="3390435"/>
                </a:cubicBezTo>
                <a:cubicBezTo>
                  <a:pt x="3129870" y="3390435"/>
                  <a:pt x="3088595" y="3372498"/>
                  <a:pt x="3059226" y="3336624"/>
                </a:cubicBezTo>
                <a:cubicBezTo>
                  <a:pt x="3029858" y="3300750"/>
                  <a:pt x="3015173" y="3234451"/>
                  <a:pt x="3015173" y="3137725"/>
                </a:cubicBezTo>
                <a:cubicBezTo>
                  <a:pt x="3015173" y="3059640"/>
                  <a:pt x="3027476" y="3002362"/>
                  <a:pt x="3052083" y="2965893"/>
                </a:cubicBezTo>
                <a:cubicBezTo>
                  <a:pt x="3084626" y="2916737"/>
                  <a:pt x="3131458" y="2892158"/>
                  <a:pt x="3192576" y="2892158"/>
                </a:cubicBezTo>
                <a:cubicBezTo>
                  <a:pt x="3219564" y="2892158"/>
                  <a:pt x="3243972" y="2897714"/>
                  <a:pt x="3265800" y="2908827"/>
                </a:cubicBezTo>
                <a:cubicBezTo>
                  <a:pt x="3287628" y="2919939"/>
                  <a:pt x="3306083" y="2935814"/>
                  <a:pt x="3321164" y="2956452"/>
                </a:cubicBezTo>
                <a:cubicBezTo>
                  <a:pt x="3330292" y="2968755"/>
                  <a:pt x="3339023" y="2988202"/>
                  <a:pt x="3347358" y="3014793"/>
                </a:cubicBezTo>
                <a:lnTo>
                  <a:pt x="3585483" y="2961810"/>
                </a:lnTo>
                <a:cubicBezTo>
                  <a:pt x="3554923" y="2869735"/>
                  <a:pt x="3508191" y="2801472"/>
                  <a:pt x="3445287" y="2757022"/>
                </a:cubicBezTo>
                <a:cubicBezTo>
                  <a:pt x="3382382" y="2712572"/>
                  <a:pt x="3295962" y="2690347"/>
                  <a:pt x="3186028" y="2690347"/>
                </a:cubicBezTo>
                <a:close/>
                <a:moveTo>
                  <a:pt x="0" y="0"/>
                </a:moveTo>
                <a:lnTo>
                  <a:pt x="12191994" y="0"/>
                </a:lnTo>
                <a:lnTo>
                  <a:pt x="1219199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083377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Туры в Сингапур из Бишкека">
            <a:extLst>
              <a:ext uri="{FF2B5EF4-FFF2-40B4-BE49-F238E27FC236}">
                <a16:creationId xmlns:a16="http://schemas.microsoft.com/office/drawing/2014/main" id="{C69D1AF9-61F0-4899-97D6-CD9C8B84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1"/>
            <a:ext cx="1219199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26FB2974-9747-4E28-989B-9736417B2ADE}"/>
              </a:ext>
            </a:extLst>
          </p:cNvPr>
          <p:cNvSpPr/>
          <p:nvPr/>
        </p:nvSpPr>
        <p:spPr>
          <a:xfrm>
            <a:off x="-21031200" y="-24485600"/>
            <a:ext cx="54457600" cy="41757600"/>
          </a:xfrm>
          <a:custGeom>
            <a:avLst/>
            <a:gdLst/>
            <a:ahLst/>
            <a:cxnLst/>
            <a:rect l="l" t="t" r="r" b="b"/>
            <a:pathLst>
              <a:path w="12191994" h="6857999">
                <a:moveTo>
                  <a:pt x="4709649" y="4032639"/>
                </a:moveTo>
                <a:lnTo>
                  <a:pt x="4709649" y="5153516"/>
                </a:lnTo>
                <a:lnTo>
                  <a:pt x="7423352" y="5153516"/>
                </a:lnTo>
                <a:lnTo>
                  <a:pt x="7423352" y="4032639"/>
                </a:lnTo>
                <a:close/>
                <a:moveTo>
                  <a:pt x="6487036" y="3277921"/>
                </a:moveTo>
                <a:lnTo>
                  <a:pt x="6487036" y="3316616"/>
                </a:lnTo>
                <a:cubicBezTo>
                  <a:pt x="6487036" y="3346779"/>
                  <a:pt x="6482174" y="3371286"/>
                  <a:pt x="6472450" y="3390137"/>
                </a:cubicBezTo>
                <a:cubicBezTo>
                  <a:pt x="6462727" y="3408989"/>
                  <a:pt x="6446257" y="3424963"/>
                  <a:pt x="6423040" y="3438060"/>
                </a:cubicBezTo>
                <a:cubicBezTo>
                  <a:pt x="6399822" y="3451156"/>
                  <a:pt x="6374720" y="3457705"/>
                  <a:pt x="6347732" y="3457705"/>
                </a:cubicBezTo>
                <a:cubicBezTo>
                  <a:pt x="6321936" y="3457705"/>
                  <a:pt x="6302390" y="3451653"/>
                  <a:pt x="6289094" y="3439548"/>
                </a:cubicBezTo>
                <a:cubicBezTo>
                  <a:pt x="6275799" y="3427443"/>
                  <a:pt x="6269151" y="3411866"/>
                  <a:pt x="6269151" y="3392816"/>
                </a:cubicBezTo>
                <a:cubicBezTo>
                  <a:pt x="6269151" y="3376147"/>
                  <a:pt x="6275898" y="3361265"/>
                  <a:pt x="6289392" y="3348168"/>
                </a:cubicBezTo>
                <a:cubicBezTo>
                  <a:pt x="6302489" y="3335468"/>
                  <a:pt x="6333644" y="3322569"/>
                  <a:pt x="6382856" y="3309472"/>
                </a:cubicBezTo>
                <a:cubicBezTo>
                  <a:pt x="6418972" y="3300344"/>
                  <a:pt x="6453698" y="3289827"/>
                  <a:pt x="6487036" y="3277921"/>
                </a:cubicBezTo>
                <a:close/>
                <a:moveTo>
                  <a:pt x="8770654" y="3109447"/>
                </a:moveTo>
                <a:cubicBezTo>
                  <a:pt x="8799230" y="3109447"/>
                  <a:pt x="8823438" y="3121453"/>
                  <a:pt x="8843282" y="3145464"/>
                </a:cubicBezTo>
                <a:cubicBezTo>
                  <a:pt x="8863126" y="3169475"/>
                  <a:pt x="8873048" y="3207079"/>
                  <a:pt x="8873048" y="3258275"/>
                </a:cubicBezTo>
                <a:cubicBezTo>
                  <a:pt x="8873048" y="3313838"/>
                  <a:pt x="8863522" y="3353228"/>
                  <a:pt x="8844474" y="3376445"/>
                </a:cubicBezTo>
                <a:cubicBezTo>
                  <a:pt x="8825422" y="3399662"/>
                  <a:pt x="8801808" y="3411271"/>
                  <a:pt x="8773631" y="3411271"/>
                </a:cubicBezTo>
                <a:cubicBezTo>
                  <a:pt x="8741484" y="3411271"/>
                  <a:pt x="8714893" y="3399166"/>
                  <a:pt x="8693859" y="3374957"/>
                </a:cubicBezTo>
                <a:cubicBezTo>
                  <a:pt x="8672824" y="3350747"/>
                  <a:pt x="8662308" y="3313639"/>
                  <a:pt x="8662308" y="3263633"/>
                </a:cubicBezTo>
                <a:cubicBezTo>
                  <a:pt x="8662308" y="3209261"/>
                  <a:pt x="8672626" y="3169971"/>
                  <a:pt x="8693264" y="3145761"/>
                </a:cubicBezTo>
                <a:cubicBezTo>
                  <a:pt x="8713902" y="3121552"/>
                  <a:pt x="8739698" y="3109447"/>
                  <a:pt x="8770654" y="3109447"/>
                </a:cubicBezTo>
                <a:close/>
                <a:moveTo>
                  <a:pt x="7605628" y="2945736"/>
                </a:moveTo>
                <a:lnTo>
                  <a:pt x="7870932" y="3577846"/>
                </a:lnTo>
                <a:cubicBezTo>
                  <a:pt x="7858642" y="3611624"/>
                  <a:pt x="7843674" y="3635069"/>
                  <a:pt x="7826028" y="3648182"/>
                </a:cubicBezTo>
                <a:cubicBezTo>
                  <a:pt x="7808382" y="3661294"/>
                  <a:pt x="7785284" y="3667850"/>
                  <a:pt x="7756734" y="3667850"/>
                </a:cubicBezTo>
                <a:cubicBezTo>
                  <a:pt x="7713910" y="3667850"/>
                  <a:pt x="7675050" y="3662294"/>
                  <a:pt x="7640156" y="3651182"/>
                </a:cubicBezTo>
                <a:lnTo>
                  <a:pt x="7659187" y="3820250"/>
                </a:lnTo>
                <a:cubicBezTo>
                  <a:pt x="7732181" y="3829775"/>
                  <a:pt x="7786134" y="3834538"/>
                  <a:pt x="7821047" y="3834538"/>
                </a:cubicBezTo>
                <a:cubicBezTo>
                  <a:pt x="7907132" y="3834538"/>
                  <a:pt x="7971199" y="3815472"/>
                  <a:pt x="8013250" y="3777341"/>
                </a:cubicBezTo>
                <a:cubicBezTo>
                  <a:pt x="8043002" y="3750335"/>
                  <a:pt x="8072160" y="3698307"/>
                  <a:pt x="8100723" y="3621258"/>
                </a:cubicBezTo>
                <a:lnTo>
                  <a:pt x="8351554" y="2945736"/>
                </a:lnTo>
                <a:lnTo>
                  <a:pt x="8112796" y="2945736"/>
                </a:lnTo>
                <a:lnTo>
                  <a:pt x="7991688" y="3366622"/>
                </a:lnTo>
                <a:lnTo>
                  <a:pt x="7861286" y="2945736"/>
                </a:lnTo>
                <a:close/>
                <a:moveTo>
                  <a:pt x="6863273" y="2945736"/>
                </a:moveTo>
                <a:lnTo>
                  <a:pt x="6863273" y="3577958"/>
                </a:lnTo>
                <a:lnTo>
                  <a:pt x="7105566" y="3577958"/>
                </a:lnTo>
                <a:lnTo>
                  <a:pt x="7105566" y="3122544"/>
                </a:lnTo>
                <a:lnTo>
                  <a:pt x="7290112" y="3122544"/>
                </a:lnTo>
                <a:lnTo>
                  <a:pt x="7290112" y="3577958"/>
                </a:lnTo>
                <a:lnTo>
                  <a:pt x="7532404" y="3577958"/>
                </a:lnTo>
                <a:lnTo>
                  <a:pt x="7532404" y="2945736"/>
                </a:lnTo>
                <a:close/>
                <a:moveTo>
                  <a:pt x="5445239" y="2945736"/>
                </a:moveTo>
                <a:lnTo>
                  <a:pt x="5445239" y="3577958"/>
                </a:lnTo>
                <a:lnTo>
                  <a:pt x="5688126" y="3577958"/>
                </a:lnTo>
                <a:lnTo>
                  <a:pt x="5688126" y="3122544"/>
                </a:lnTo>
                <a:lnTo>
                  <a:pt x="5957208" y="3122544"/>
                </a:lnTo>
                <a:lnTo>
                  <a:pt x="5957208" y="2945736"/>
                </a:lnTo>
                <a:close/>
                <a:moveTo>
                  <a:pt x="4578464" y="2945736"/>
                </a:moveTo>
                <a:lnTo>
                  <a:pt x="4578464" y="3577958"/>
                </a:lnTo>
                <a:lnTo>
                  <a:pt x="4821352" y="3577958"/>
                </a:lnTo>
                <a:lnTo>
                  <a:pt x="4821352" y="3339238"/>
                </a:lnTo>
                <a:lnTo>
                  <a:pt x="5041617" y="3339238"/>
                </a:lnTo>
                <a:lnTo>
                  <a:pt x="5041617" y="3577958"/>
                </a:lnTo>
                <a:lnTo>
                  <a:pt x="5284504" y="3577958"/>
                </a:lnTo>
                <a:lnTo>
                  <a:pt x="5284504" y="2945736"/>
                </a:lnTo>
                <a:lnTo>
                  <a:pt x="5041617" y="2945736"/>
                </a:lnTo>
                <a:lnTo>
                  <a:pt x="5041617" y="3162430"/>
                </a:lnTo>
                <a:lnTo>
                  <a:pt x="4821352" y="3162430"/>
                </a:lnTo>
                <a:lnTo>
                  <a:pt x="4821352" y="2945736"/>
                </a:lnTo>
                <a:close/>
                <a:moveTo>
                  <a:pt x="3721214" y="2945736"/>
                </a:moveTo>
                <a:lnTo>
                  <a:pt x="3721214" y="3577958"/>
                </a:lnTo>
                <a:lnTo>
                  <a:pt x="3951907" y="3577958"/>
                </a:lnTo>
                <a:lnTo>
                  <a:pt x="4189725" y="3266917"/>
                </a:lnTo>
                <a:lnTo>
                  <a:pt x="4189725" y="3577958"/>
                </a:lnTo>
                <a:lnTo>
                  <a:pt x="4418920" y="3577958"/>
                </a:lnTo>
                <a:lnTo>
                  <a:pt x="4418920" y="2945736"/>
                </a:lnTo>
                <a:lnTo>
                  <a:pt x="4190646" y="2945736"/>
                </a:lnTo>
                <a:lnTo>
                  <a:pt x="3950409" y="3260954"/>
                </a:lnTo>
                <a:lnTo>
                  <a:pt x="3950409" y="2945736"/>
                </a:lnTo>
                <a:close/>
                <a:moveTo>
                  <a:pt x="8849830" y="2931449"/>
                </a:moveTo>
                <a:cubicBezTo>
                  <a:pt x="8806968" y="2931449"/>
                  <a:pt x="8767876" y="2940775"/>
                  <a:pt x="8732554" y="2959429"/>
                </a:cubicBezTo>
                <a:cubicBezTo>
                  <a:pt x="8706360" y="2973319"/>
                  <a:pt x="8677587" y="2999910"/>
                  <a:pt x="8646234" y="3039200"/>
                </a:cubicBezTo>
                <a:lnTo>
                  <a:pt x="8646234" y="2945736"/>
                </a:lnTo>
                <a:lnTo>
                  <a:pt x="8419420" y="2945736"/>
                </a:lnTo>
                <a:lnTo>
                  <a:pt x="8419420" y="3818464"/>
                </a:lnTo>
                <a:lnTo>
                  <a:pt x="8664094" y="3818464"/>
                </a:lnTo>
                <a:lnTo>
                  <a:pt x="8664094" y="3516641"/>
                </a:lnTo>
                <a:cubicBezTo>
                  <a:pt x="8688303" y="3541644"/>
                  <a:pt x="8715786" y="3560496"/>
                  <a:pt x="8746544" y="3573196"/>
                </a:cubicBezTo>
                <a:cubicBezTo>
                  <a:pt x="8777302" y="3585896"/>
                  <a:pt x="8811334" y="3592246"/>
                  <a:pt x="8848640" y="3592246"/>
                </a:cubicBezTo>
                <a:cubicBezTo>
                  <a:pt x="8925634" y="3592246"/>
                  <a:pt x="8989332" y="3564564"/>
                  <a:pt x="9039736" y="3509199"/>
                </a:cubicBezTo>
                <a:cubicBezTo>
                  <a:pt x="9090138" y="3453835"/>
                  <a:pt x="9115340" y="3373568"/>
                  <a:pt x="9115340" y="3268396"/>
                </a:cubicBezTo>
                <a:cubicBezTo>
                  <a:pt x="9115340" y="3173146"/>
                  <a:pt x="9092222" y="3093175"/>
                  <a:pt x="9045986" y="3028485"/>
                </a:cubicBezTo>
                <a:cubicBezTo>
                  <a:pt x="8999750" y="2963794"/>
                  <a:pt x="8934366" y="2931449"/>
                  <a:pt x="8849830" y="2931449"/>
                </a:cubicBezTo>
                <a:close/>
                <a:moveTo>
                  <a:pt x="6372140" y="2931449"/>
                </a:moveTo>
                <a:cubicBezTo>
                  <a:pt x="6326897" y="2931449"/>
                  <a:pt x="6284828" y="2934822"/>
                  <a:pt x="6245934" y="2941569"/>
                </a:cubicBezTo>
                <a:cubicBezTo>
                  <a:pt x="6207040" y="2948316"/>
                  <a:pt x="6176481" y="2957841"/>
                  <a:pt x="6154256" y="2970144"/>
                </a:cubicBezTo>
                <a:cubicBezTo>
                  <a:pt x="6123300" y="2987210"/>
                  <a:pt x="6099586" y="3007351"/>
                  <a:pt x="6083116" y="3030568"/>
                </a:cubicBezTo>
                <a:cubicBezTo>
                  <a:pt x="6066646" y="3053786"/>
                  <a:pt x="6054045" y="3085635"/>
                  <a:pt x="6045314" y="3126116"/>
                </a:cubicBezTo>
                <a:lnTo>
                  <a:pt x="6276890" y="3150524"/>
                </a:lnTo>
                <a:cubicBezTo>
                  <a:pt x="6286416" y="3123140"/>
                  <a:pt x="6298917" y="3104486"/>
                  <a:pt x="6314395" y="3094564"/>
                </a:cubicBezTo>
                <a:cubicBezTo>
                  <a:pt x="6334239" y="3081865"/>
                  <a:pt x="6364004" y="3075515"/>
                  <a:pt x="6403692" y="3075515"/>
                </a:cubicBezTo>
                <a:cubicBezTo>
                  <a:pt x="6434648" y="3075515"/>
                  <a:pt x="6456278" y="3081468"/>
                  <a:pt x="6468581" y="3093374"/>
                </a:cubicBezTo>
                <a:cubicBezTo>
                  <a:pt x="6480884" y="3105280"/>
                  <a:pt x="6487036" y="3126116"/>
                  <a:pt x="6487036" y="3155882"/>
                </a:cubicBezTo>
                <a:cubicBezTo>
                  <a:pt x="6456873" y="3167788"/>
                  <a:pt x="6428298" y="3177412"/>
                  <a:pt x="6401311" y="3184754"/>
                </a:cubicBezTo>
                <a:cubicBezTo>
                  <a:pt x="6374323" y="3192097"/>
                  <a:pt x="6315387" y="3204896"/>
                  <a:pt x="6224503" y="3223152"/>
                </a:cubicBezTo>
                <a:cubicBezTo>
                  <a:pt x="6148700" y="3238233"/>
                  <a:pt x="6096709" y="3261252"/>
                  <a:pt x="6068531" y="3292208"/>
                </a:cubicBezTo>
                <a:cubicBezTo>
                  <a:pt x="6040353" y="3323165"/>
                  <a:pt x="6026264" y="3362654"/>
                  <a:pt x="6026264" y="3410675"/>
                </a:cubicBezTo>
                <a:cubicBezTo>
                  <a:pt x="6026264" y="3461872"/>
                  <a:pt x="6045810" y="3504933"/>
                  <a:pt x="6084902" y="3539858"/>
                </a:cubicBezTo>
                <a:cubicBezTo>
                  <a:pt x="6123994" y="3574783"/>
                  <a:pt x="6181244" y="3592246"/>
                  <a:pt x="6256650" y="3592246"/>
                </a:cubicBezTo>
                <a:cubicBezTo>
                  <a:pt x="6313403" y="3592246"/>
                  <a:pt x="6363211" y="3583514"/>
                  <a:pt x="6406073" y="3566052"/>
                </a:cubicBezTo>
                <a:cubicBezTo>
                  <a:pt x="6437426" y="3552955"/>
                  <a:pt x="6468978" y="3531127"/>
                  <a:pt x="6500728" y="3500567"/>
                </a:cubicBezTo>
                <a:cubicBezTo>
                  <a:pt x="6503506" y="3518824"/>
                  <a:pt x="6506284" y="3532218"/>
                  <a:pt x="6509062" y="3540751"/>
                </a:cubicBezTo>
                <a:cubicBezTo>
                  <a:pt x="6511840" y="3549284"/>
                  <a:pt x="6517794" y="3561686"/>
                  <a:pt x="6526922" y="3577958"/>
                </a:cubicBezTo>
                <a:lnTo>
                  <a:pt x="6754331" y="3577958"/>
                </a:lnTo>
                <a:cubicBezTo>
                  <a:pt x="6741631" y="3551764"/>
                  <a:pt x="6733396" y="3530234"/>
                  <a:pt x="6729626" y="3513367"/>
                </a:cubicBezTo>
                <a:cubicBezTo>
                  <a:pt x="6725855" y="3496499"/>
                  <a:pt x="6723970" y="3473183"/>
                  <a:pt x="6723970" y="3443417"/>
                </a:cubicBezTo>
                <a:lnTo>
                  <a:pt x="6723970" y="3164216"/>
                </a:lnTo>
                <a:cubicBezTo>
                  <a:pt x="6723970" y="3134450"/>
                  <a:pt x="6718017" y="3103197"/>
                  <a:pt x="6706111" y="3070454"/>
                </a:cubicBezTo>
                <a:cubicBezTo>
                  <a:pt x="6694204" y="3037712"/>
                  <a:pt x="6677932" y="3012411"/>
                  <a:pt x="6657295" y="2994552"/>
                </a:cubicBezTo>
                <a:cubicBezTo>
                  <a:pt x="6627926" y="2968755"/>
                  <a:pt x="6591216" y="2951789"/>
                  <a:pt x="6547162" y="2943653"/>
                </a:cubicBezTo>
                <a:cubicBezTo>
                  <a:pt x="6503109" y="2935517"/>
                  <a:pt x="6444768" y="2931449"/>
                  <a:pt x="6372140" y="2931449"/>
                </a:cubicBezTo>
                <a:close/>
                <a:moveTo>
                  <a:pt x="3186028" y="2690347"/>
                </a:moveTo>
                <a:cubicBezTo>
                  <a:pt x="3045534" y="2690347"/>
                  <a:pt x="2936890" y="2729117"/>
                  <a:pt x="2860094" y="2806656"/>
                </a:cubicBezTo>
                <a:cubicBezTo>
                  <a:pt x="2783299" y="2884196"/>
                  <a:pt x="2744901" y="2995147"/>
                  <a:pt x="2744901" y="3139511"/>
                </a:cubicBezTo>
                <a:cubicBezTo>
                  <a:pt x="2744901" y="3247789"/>
                  <a:pt x="2766730" y="3336632"/>
                  <a:pt x="2810386" y="3406039"/>
                </a:cubicBezTo>
                <a:cubicBezTo>
                  <a:pt x="2854042" y="3475445"/>
                  <a:pt x="2905933" y="3523930"/>
                  <a:pt x="2966060" y="3551495"/>
                </a:cubicBezTo>
                <a:cubicBezTo>
                  <a:pt x="3026186" y="3579059"/>
                  <a:pt x="3103676" y="3592841"/>
                  <a:pt x="3198530" y="3592841"/>
                </a:cubicBezTo>
                <a:cubicBezTo>
                  <a:pt x="3276714" y="3592841"/>
                  <a:pt x="3341107" y="3581530"/>
                  <a:pt x="3391708" y="3558908"/>
                </a:cubicBezTo>
                <a:cubicBezTo>
                  <a:pt x="3442310" y="3536286"/>
                  <a:pt x="3484676" y="3502750"/>
                  <a:pt x="3518808" y="3458300"/>
                </a:cubicBezTo>
                <a:cubicBezTo>
                  <a:pt x="3552939" y="3413850"/>
                  <a:pt x="3577942" y="3358486"/>
                  <a:pt x="3593817" y="3292208"/>
                </a:cubicBezTo>
                <a:lnTo>
                  <a:pt x="3357478" y="3220771"/>
                </a:lnTo>
                <a:cubicBezTo>
                  <a:pt x="3345572" y="3275936"/>
                  <a:pt x="3326422" y="3318005"/>
                  <a:pt x="3300030" y="3346977"/>
                </a:cubicBezTo>
                <a:cubicBezTo>
                  <a:pt x="3273638" y="3375949"/>
                  <a:pt x="3234645" y="3390435"/>
                  <a:pt x="3183051" y="3390435"/>
                </a:cubicBezTo>
                <a:cubicBezTo>
                  <a:pt x="3129870" y="3390435"/>
                  <a:pt x="3088595" y="3372498"/>
                  <a:pt x="3059226" y="3336624"/>
                </a:cubicBezTo>
                <a:cubicBezTo>
                  <a:pt x="3029858" y="3300750"/>
                  <a:pt x="3015173" y="3234451"/>
                  <a:pt x="3015173" y="3137725"/>
                </a:cubicBezTo>
                <a:cubicBezTo>
                  <a:pt x="3015173" y="3059640"/>
                  <a:pt x="3027476" y="3002362"/>
                  <a:pt x="3052083" y="2965893"/>
                </a:cubicBezTo>
                <a:cubicBezTo>
                  <a:pt x="3084626" y="2916737"/>
                  <a:pt x="3131458" y="2892158"/>
                  <a:pt x="3192576" y="2892158"/>
                </a:cubicBezTo>
                <a:cubicBezTo>
                  <a:pt x="3219564" y="2892158"/>
                  <a:pt x="3243972" y="2897714"/>
                  <a:pt x="3265800" y="2908827"/>
                </a:cubicBezTo>
                <a:cubicBezTo>
                  <a:pt x="3287628" y="2919939"/>
                  <a:pt x="3306083" y="2935814"/>
                  <a:pt x="3321164" y="2956452"/>
                </a:cubicBezTo>
                <a:cubicBezTo>
                  <a:pt x="3330292" y="2968755"/>
                  <a:pt x="3339023" y="2988202"/>
                  <a:pt x="3347358" y="3014793"/>
                </a:cubicBezTo>
                <a:lnTo>
                  <a:pt x="3585483" y="2961810"/>
                </a:lnTo>
                <a:cubicBezTo>
                  <a:pt x="3554923" y="2869735"/>
                  <a:pt x="3508191" y="2801472"/>
                  <a:pt x="3445287" y="2757022"/>
                </a:cubicBezTo>
                <a:cubicBezTo>
                  <a:pt x="3382382" y="2712572"/>
                  <a:pt x="3295962" y="2690347"/>
                  <a:pt x="3186028" y="2690347"/>
                </a:cubicBezTo>
                <a:close/>
                <a:moveTo>
                  <a:pt x="0" y="0"/>
                </a:moveTo>
                <a:lnTo>
                  <a:pt x="12191994" y="0"/>
                </a:lnTo>
                <a:lnTo>
                  <a:pt x="1219199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D9CAE9-A3DD-4F0A-86B2-3E68B3A61388}"/>
              </a:ext>
            </a:extLst>
          </p:cNvPr>
          <p:cNvSpPr txBox="1"/>
          <p:nvPr/>
        </p:nvSpPr>
        <p:spPr>
          <a:xfrm>
            <a:off x="2676478" y="5254388"/>
            <a:ext cx="70422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В Сингапуре используются множество датчиков </a:t>
            </a:r>
            <a:r>
              <a:rPr lang="en-US" sz="3200" b="1" dirty="0"/>
              <a:t>IoT</a:t>
            </a:r>
            <a:r>
              <a:rPr lang="ru-RU" sz="3200" b="1" dirty="0"/>
              <a:t>, такие как: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927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1AE899-393A-452D-B01E-2005AD2D3EDC}"/>
              </a:ext>
            </a:extLst>
          </p:cNvPr>
          <p:cNvSpPr/>
          <p:nvPr/>
        </p:nvSpPr>
        <p:spPr>
          <a:xfrm>
            <a:off x="0" y="0"/>
            <a:ext cx="4081669" cy="68580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23" name="Прямоугольник 5122">
            <a:extLst>
              <a:ext uri="{FF2B5EF4-FFF2-40B4-BE49-F238E27FC236}">
                <a16:creationId xmlns:a16="http://schemas.microsoft.com/office/drawing/2014/main" id="{A9FC3E6A-4FA6-4C00-A0B1-520F2637DC33}"/>
              </a:ext>
            </a:extLst>
          </p:cNvPr>
          <p:cNvSpPr/>
          <p:nvPr/>
        </p:nvSpPr>
        <p:spPr>
          <a:xfrm>
            <a:off x="166483" y="1091189"/>
            <a:ext cx="15887700" cy="378565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Датчики температуры</a:t>
            </a:r>
            <a:r>
              <a:rPr lang="en-US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endParaRPr lang="ru-RU" sz="12000" b="1" i="1" cap="none" spc="50" dirty="0">
              <a:ln w="0">
                <a:solidFill>
                  <a:schemeClr val="tx1"/>
                </a:solidFill>
              </a:ln>
              <a:solidFill>
                <a:schemeClr val="bg1">
                  <a:alpha val="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535D88A-4D7F-4FCA-8DDD-CD0C34E4577A}"/>
              </a:ext>
            </a:extLst>
          </p:cNvPr>
          <p:cNvSpPr/>
          <p:nvPr/>
        </p:nvSpPr>
        <p:spPr>
          <a:xfrm>
            <a:off x="3983864" y="0"/>
            <a:ext cx="4298744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25" name="Прямоугольник 5124">
            <a:extLst>
              <a:ext uri="{FF2B5EF4-FFF2-40B4-BE49-F238E27FC236}">
                <a16:creationId xmlns:a16="http://schemas.microsoft.com/office/drawing/2014/main" id="{596C5257-FF91-4F9A-B3BE-B3273A691CAB}"/>
              </a:ext>
            </a:extLst>
          </p:cNvPr>
          <p:cNvSpPr/>
          <p:nvPr/>
        </p:nvSpPr>
        <p:spPr>
          <a:xfrm>
            <a:off x="4519019" y="1105356"/>
            <a:ext cx="55807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 газа</a:t>
            </a:r>
            <a:endParaRPr lang="ru-RU" sz="120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AB4C50-C168-41EE-85E1-26FAB805E7FB}"/>
              </a:ext>
            </a:extLst>
          </p:cNvPr>
          <p:cNvSpPr/>
          <p:nvPr/>
        </p:nvSpPr>
        <p:spPr>
          <a:xfrm>
            <a:off x="8282608" y="0"/>
            <a:ext cx="3909392" cy="6858000"/>
          </a:xfrm>
          <a:prstGeom prst="rect">
            <a:avLst/>
          </a:prstGeom>
          <a:solidFill>
            <a:srgbClr val="E9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27" name="Прямоугольник 5126">
            <a:extLst>
              <a:ext uri="{FF2B5EF4-FFF2-40B4-BE49-F238E27FC236}">
                <a16:creationId xmlns:a16="http://schemas.microsoft.com/office/drawing/2014/main" id="{1C2D6C6B-AED6-47E5-9DF7-021CFE041B88}"/>
              </a:ext>
            </a:extLst>
          </p:cNvPr>
          <p:cNvSpPr/>
          <p:nvPr/>
        </p:nvSpPr>
        <p:spPr>
          <a:xfrm>
            <a:off x="8557076" y="1134175"/>
            <a:ext cx="6978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 близости</a:t>
            </a:r>
            <a:endParaRPr lang="ru-RU" sz="1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1058FA-A5D1-427D-9942-5BA63C423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2278">
            <a:off x="4483196" y="2189473"/>
            <a:ext cx="3396410" cy="34699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7C41A2-0AAE-4162-B824-4E953E92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1246">
            <a:off x="1141048" y="2062127"/>
            <a:ext cx="1772834" cy="410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F6DEE41-2B65-4CFE-A746-B5FA871AF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2110">
            <a:off x="8545958" y="1382879"/>
            <a:ext cx="3107588" cy="452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12889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9194E3F-D56A-4797-AE78-3ED688EE60E0}"/>
              </a:ext>
            </a:extLst>
          </p:cNvPr>
          <p:cNvSpPr/>
          <p:nvPr/>
        </p:nvSpPr>
        <p:spPr>
          <a:xfrm>
            <a:off x="-1" y="0"/>
            <a:ext cx="12192001" cy="6836882"/>
          </a:xfrm>
          <a:prstGeom prst="rect">
            <a:avLst/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1AE899-393A-452D-B01E-2005AD2D3EDC}"/>
              </a:ext>
            </a:extLst>
          </p:cNvPr>
          <p:cNvSpPr/>
          <p:nvPr/>
        </p:nvSpPr>
        <p:spPr>
          <a:xfrm>
            <a:off x="0" y="0"/>
            <a:ext cx="408166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535D88A-4D7F-4FCA-8DDD-CD0C34E4577A}"/>
              </a:ext>
            </a:extLst>
          </p:cNvPr>
          <p:cNvSpPr/>
          <p:nvPr/>
        </p:nvSpPr>
        <p:spPr>
          <a:xfrm>
            <a:off x="12404711" y="-21118"/>
            <a:ext cx="4298744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AB4C50-C168-41EE-85E1-26FAB805E7FB}"/>
              </a:ext>
            </a:extLst>
          </p:cNvPr>
          <p:cNvSpPr/>
          <p:nvPr/>
        </p:nvSpPr>
        <p:spPr>
          <a:xfrm>
            <a:off x="16703455" y="-21118"/>
            <a:ext cx="3909392" cy="6858000"/>
          </a:xfrm>
          <a:prstGeom prst="rect">
            <a:avLst/>
          </a:prstGeom>
          <a:solidFill>
            <a:srgbClr val="E9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23" name="Прямоугольник 5122">
            <a:extLst>
              <a:ext uri="{FF2B5EF4-FFF2-40B4-BE49-F238E27FC236}">
                <a16:creationId xmlns:a16="http://schemas.microsoft.com/office/drawing/2014/main" id="{A9FC3E6A-4FA6-4C00-A0B1-520F2637DC33}"/>
              </a:ext>
            </a:extLst>
          </p:cNvPr>
          <p:cNvSpPr/>
          <p:nvPr/>
        </p:nvSpPr>
        <p:spPr>
          <a:xfrm>
            <a:off x="5071059" y="155807"/>
            <a:ext cx="8886315" cy="21236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ru-RU" sz="6600" b="1" i="1" spc="50" dirty="0">
                <a:ln w="0">
                  <a:solidFill>
                    <a:schemeClr val="tx1"/>
                  </a:solidFill>
                </a:ln>
                <a:solidFill>
                  <a:schemeClr val="tx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Датчики температуры</a:t>
            </a:r>
            <a:endParaRPr lang="ru-RU" sz="6600" b="1" cap="none" spc="50" dirty="0">
              <a:ln w="0">
                <a:solidFill>
                  <a:schemeClr val="tx1"/>
                </a:solidFill>
              </a:ln>
              <a:solidFill>
                <a:schemeClr val="tx1">
                  <a:alpha val="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BB8635-CEB5-4587-9D2B-3EA0B650E091}"/>
              </a:ext>
            </a:extLst>
          </p:cNvPr>
          <p:cNvSpPr txBox="1"/>
          <p:nvPr/>
        </p:nvSpPr>
        <p:spPr>
          <a:xfrm>
            <a:off x="5058044" y="2279465"/>
            <a:ext cx="68519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n>
                  <a:solidFill>
                    <a:schemeClr val="bg1">
                      <a:lumMod val="50000"/>
                    </a:schemeClr>
                  </a:solidFill>
                </a:ln>
              </a:rPr>
              <a:t>Датчики температуры используются для отслеживания изменений климата, прогнозирования погодных условий и предотвращения экстремальных ситуаций, таких как тепловые волны и создания более комфортной, безопасной и экологически устойчивой городской среды. Их количество может превышать тысячи сенсоров. </a:t>
            </a:r>
          </a:p>
          <a:p>
            <a:endParaRPr lang="ru-RU" sz="2000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  <a:p>
            <a:r>
              <a:rPr lang="ru-RU" sz="2000" dirty="0">
                <a:ln>
                  <a:solidFill>
                    <a:schemeClr val="bg1">
                      <a:lumMod val="50000"/>
                    </a:schemeClr>
                  </a:solidFill>
                </a:ln>
              </a:rPr>
              <a:t>        Данные с температурных датчиков в умном городе Сингапуре отправляются на централизованную платформу </a:t>
            </a:r>
            <a:r>
              <a:rPr lang="ru-RU" sz="2000" dirty="0" err="1">
                <a:ln>
                  <a:solidFill>
                    <a:schemeClr val="bg1">
                      <a:lumMod val="50000"/>
                    </a:schemeClr>
                  </a:solidFill>
                </a:ln>
              </a:rPr>
              <a:t>Smart</a:t>
            </a:r>
            <a:r>
              <a:rPr lang="ru-RU" sz="2000" dirty="0">
                <a:ln>
                  <a:solidFill>
                    <a:schemeClr val="bg1">
                      <a:lumMod val="50000"/>
                    </a:schemeClr>
                  </a:solidFill>
                </a:ln>
              </a:rPr>
              <a:t> </a:t>
            </a:r>
            <a:r>
              <a:rPr lang="ru-RU" sz="2000" dirty="0" err="1">
                <a:ln>
                  <a:solidFill>
                    <a:schemeClr val="bg1">
                      <a:lumMod val="50000"/>
                    </a:schemeClr>
                  </a:solidFill>
                </a:ln>
              </a:rPr>
              <a:t>Nation</a:t>
            </a:r>
            <a:r>
              <a:rPr lang="ru-RU" sz="2000" dirty="0">
                <a:ln>
                  <a:solidFill>
                    <a:schemeClr val="bg1">
                      <a:lumMod val="50000"/>
                    </a:schemeClr>
                  </a:solidFill>
                </a:ln>
              </a:rPr>
              <a:t> </a:t>
            </a:r>
            <a:r>
              <a:rPr lang="ru-RU" sz="2000" dirty="0" err="1">
                <a:ln>
                  <a:solidFill>
                    <a:schemeClr val="bg1">
                      <a:lumMod val="50000"/>
                    </a:schemeClr>
                  </a:solidFill>
                </a:ln>
              </a:rPr>
              <a:t>Sensor</a:t>
            </a:r>
            <a:r>
              <a:rPr lang="ru-RU" sz="2000" dirty="0">
                <a:ln>
                  <a:solidFill>
                    <a:schemeClr val="bg1">
                      <a:lumMod val="50000"/>
                    </a:schemeClr>
                  </a:solidFill>
                </a:ln>
              </a:rPr>
              <a:t> </a:t>
            </a:r>
            <a:r>
              <a:rPr lang="ru-RU" sz="2000" dirty="0" err="1">
                <a:ln>
                  <a:solidFill>
                    <a:schemeClr val="bg1">
                      <a:lumMod val="50000"/>
                    </a:schemeClr>
                  </a:solidFill>
                </a:ln>
              </a:rPr>
              <a:t>Platform</a:t>
            </a:r>
            <a:r>
              <a:rPr lang="ru-RU" sz="2000" dirty="0">
                <a:ln>
                  <a:solidFill>
                    <a:schemeClr val="bg1">
                      <a:lumMod val="50000"/>
                    </a:schemeClr>
                  </a:solidFill>
                </a:ln>
              </a:rPr>
              <a:t> (SNSP). Эта платформа управляется государственными органами.  </a:t>
            </a:r>
          </a:p>
          <a:p>
            <a:endParaRPr lang="ru-RU" sz="2000" dirty="0">
              <a:ln>
                <a:solidFill>
                  <a:schemeClr val="bg1">
                    <a:lumMod val="50000"/>
                  </a:schemeClr>
                </a:solidFill>
              </a:ln>
            </a:endParaRPr>
          </a:p>
          <a:p>
            <a:r>
              <a:rPr lang="ru-RU" sz="2000" dirty="0">
                <a:ln>
                  <a:solidFill>
                    <a:schemeClr val="bg1">
                      <a:lumMod val="50000"/>
                    </a:schemeClr>
                  </a:solidFill>
                </a:ln>
              </a:rPr>
              <a:t>        В городе Сингапур эти датчики расположены на улицах, в зданиях, на мостах и других объектах.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ECA6991-3DC7-458B-917B-66393607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2177">
            <a:off x="1524484" y="1221968"/>
            <a:ext cx="2084987" cy="4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EE29027-0606-43DE-801E-70C267E62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2278">
            <a:off x="12863506" y="1805834"/>
            <a:ext cx="3396410" cy="3469967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5A05254-5481-4D8C-8B92-6BD5846C9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2110">
            <a:off x="17119615" y="1145622"/>
            <a:ext cx="3107588" cy="452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987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1AE899-393A-452D-B01E-2005AD2D3EDC}"/>
              </a:ext>
            </a:extLst>
          </p:cNvPr>
          <p:cNvSpPr/>
          <p:nvPr/>
        </p:nvSpPr>
        <p:spPr>
          <a:xfrm>
            <a:off x="0" y="0"/>
            <a:ext cx="4081669" cy="685800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23" name="Прямоугольник 5122">
            <a:extLst>
              <a:ext uri="{FF2B5EF4-FFF2-40B4-BE49-F238E27FC236}">
                <a16:creationId xmlns:a16="http://schemas.microsoft.com/office/drawing/2014/main" id="{A9FC3E6A-4FA6-4C00-A0B1-520F2637DC33}"/>
              </a:ext>
            </a:extLst>
          </p:cNvPr>
          <p:cNvSpPr/>
          <p:nvPr/>
        </p:nvSpPr>
        <p:spPr>
          <a:xfrm>
            <a:off x="166483" y="1091189"/>
            <a:ext cx="15887700" cy="378565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Датчики температуры</a:t>
            </a:r>
            <a:r>
              <a:rPr lang="en-US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endParaRPr lang="ru-RU" sz="12000" b="1" i="1" cap="none" spc="50" dirty="0">
              <a:ln w="0">
                <a:solidFill>
                  <a:schemeClr val="tx1"/>
                </a:solidFill>
              </a:ln>
              <a:solidFill>
                <a:schemeClr val="bg1">
                  <a:alpha val="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535D88A-4D7F-4FCA-8DDD-CD0C34E4577A}"/>
              </a:ext>
            </a:extLst>
          </p:cNvPr>
          <p:cNvSpPr/>
          <p:nvPr/>
        </p:nvSpPr>
        <p:spPr>
          <a:xfrm>
            <a:off x="3983864" y="0"/>
            <a:ext cx="4298744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25" name="Прямоугольник 5124">
            <a:extLst>
              <a:ext uri="{FF2B5EF4-FFF2-40B4-BE49-F238E27FC236}">
                <a16:creationId xmlns:a16="http://schemas.microsoft.com/office/drawing/2014/main" id="{596C5257-FF91-4F9A-B3BE-B3273A691CAB}"/>
              </a:ext>
            </a:extLst>
          </p:cNvPr>
          <p:cNvSpPr/>
          <p:nvPr/>
        </p:nvSpPr>
        <p:spPr>
          <a:xfrm>
            <a:off x="4519019" y="1105356"/>
            <a:ext cx="558073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 газа</a:t>
            </a:r>
            <a:endParaRPr lang="ru-RU" sz="1200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AB4C50-C168-41EE-85E1-26FAB805E7FB}"/>
              </a:ext>
            </a:extLst>
          </p:cNvPr>
          <p:cNvSpPr/>
          <p:nvPr/>
        </p:nvSpPr>
        <p:spPr>
          <a:xfrm>
            <a:off x="8282608" y="0"/>
            <a:ext cx="3909392" cy="6858000"/>
          </a:xfrm>
          <a:prstGeom prst="rect">
            <a:avLst/>
          </a:prstGeom>
          <a:solidFill>
            <a:srgbClr val="E9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27" name="Прямоугольник 5126">
            <a:extLst>
              <a:ext uri="{FF2B5EF4-FFF2-40B4-BE49-F238E27FC236}">
                <a16:creationId xmlns:a16="http://schemas.microsoft.com/office/drawing/2014/main" id="{1C2D6C6B-AED6-47E5-9DF7-021CFE041B88}"/>
              </a:ext>
            </a:extLst>
          </p:cNvPr>
          <p:cNvSpPr/>
          <p:nvPr/>
        </p:nvSpPr>
        <p:spPr>
          <a:xfrm>
            <a:off x="8557076" y="1134175"/>
            <a:ext cx="6978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 близости</a:t>
            </a:r>
            <a:endParaRPr lang="ru-RU" sz="1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1058FA-A5D1-427D-9942-5BA63C423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02278">
            <a:off x="4483196" y="2189473"/>
            <a:ext cx="3396410" cy="346996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7C41A2-0AAE-4162-B824-4E953E92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1246">
            <a:off x="1141048" y="2062127"/>
            <a:ext cx="1772834" cy="410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F6DEE41-2B65-4CFE-A746-B5FA871AF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2110">
            <a:off x="8545958" y="1382879"/>
            <a:ext cx="3107588" cy="452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638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Прямоугольник 5122">
            <a:extLst>
              <a:ext uri="{FF2B5EF4-FFF2-40B4-BE49-F238E27FC236}">
                <a16:creationId xmlns:a16="http://schemas.microsoft.com/office/drawing/2014/main" id="{A9FC3E6A-4FA6-4C00-A0B1-520F2637DC33}"/>
              </a:ext>
            </a:extLst>
          </p:cNvPr>
          <p:cNvSpPr/>
          <p:nvPr/>
        </p:nvSpPr>
        <p:spPr>
          <a:xfrm>
            <a:off x="-10329978" y="842969"/>
            <a:ext cx="15887700" cy="378565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Датчики температуры</a:t>
            </a:r>
            <a:r>
              <a:rPr lang="en-US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endParaRPr lang="ru-RU" sz="12000" b="1" i="1" cap="none" spc="50" dirty="0">
              <a:ln w="0">
                <a:solidFill>
                  <a:schemeClr val="tx1"/>
                </a:solidFill>
              </a:ln>
              <a:solidFill>
                <a:schemeClr val="bg1">
                  <a:alpha val="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D1AE899-393A-452D-B01E-2005AD2D3EDC}"/>
              </a:ext>
            </a:extLst>
          </p:cNvPr>
          <p:cNvSpPr/>
          <p:nvPr/>
        </p:nvSpPr>
        <p:spPr>
          <a:xfrm>
            <a:off x="0" y="0"/>
            <a:ext cx="4081669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535D88A-4D7F-4FCA-8DDD-CD0C34E4577A}"/>
              </a:ext>
            </a:extLst>
          </p:cNvPr>
          <p:cNvSpPr/>
          <p:nvPr/>
        </p:nvSpPr>
        <p:spPr>
          <a:xfrm>
            <a:off x="-36233" y="0"/>
            <a:ext cx="12192000" cy="6858000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EAB4C50-C168-41EE-85E1-26FAB805E7FB}"/>
              </a:ext>
            </a:extLst>
          </p:cNvPr>
          <p:cNvSpPr/>
          <p:nvPr/>
        </p:nvSpPr>
        <p:spPr>
          <a:xfrm>
            <a:off x="12694046" y="0"/>
            <a:ext cx="3909392" cy="6858000"/>
          </a:xfrm>
          <a:prstGeom prst="rect">
            <a:avLst/>
          </a:prstGeom>
          <a:solidFill>
            <a:srgbClr val="E9D6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27" name="Прямоугольник 5126">
            <a:extLst>
              <a:ext uri="{FF2B5EF4-FFF2-40B4-BE49-F238E27FC236}">
                <a16:creationId xmlns:a16="http://schemas.microsoft.com/office/drawing/2014/main" id="{1C2D6C6B-AED6-47E5-9DF7-021CFE041B88}"/>
              </a:ext>
            </a:extLst>
          </p:cNvPr>
          <p:cNvSpPr/>
          <p:nvPr/>
        </p:nvSpPr>
        <p:spPr>
          <a:xfrm>
            <a:off x="12968514" y="1134175"/>
            <a:ext cx="697824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 близости</a:t>
            </a:r>
            <a:endParaRPr lang="ru-RU" sz="120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5690740-F4BD-4F54-A560-472E164AC82A}"/>
              </a:ext>
            </a:extLst>
          </p:cNvPr>
          <p:cNvSpPr/>
          <p:nvPr/>
        </p:nvSpPr>
        <p:spPr>
          <a:xfrm>
            <a:off x="5021167" y="20451"/>
            <a:ext cx="666345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7500" b="1" i="1" cap="none" spc="50" dirty="0">
                <a:ln w="0">
                  <a:solidFill>
                    <a:schemeClr val="tx1"/>
                  </a:solidFill>
                </a:ln>
                <a:solidFill>
                  <a:schemeClr val="bg1">
                    <a:alpha val="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Датчики газа</a:t>
            </a:r>
            <a:endParaRPr lang="ru-RU" sz="7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CFB48D-D49C-4214-AA44-48A33DFBE78F}"/>
              </a:ext>
            </a:extLst>
          </p:cNvPr>
          <p:cNvSpPr txBox="1"/>
          <p:nvPr/>
        </p:nvSpPr>
        <p:spPr>
          <a:xfrm>
            <a:off x="4414911" y="1208141"/>
            <a:ext cx="7777089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525252"/>
                </a:solidFill>
              </a:rPr>
              <a:t>Датчики газа в Сингапуре играют важную роль в предотвращении аварий, защите здоровья населения и обеспечении безопасных условий на рабочих местах и в жилых зонах, а также предотвращая более серьезные последствия, такие как пожары или взрывы. Их общее количество от 100 000 до 200 000.</a:t>
            </a:r>
          </a:p>
          <a:p>
            <a:endParaRPr lang="ru-RU" sz="2000" dirty="0">
              <a:solidFill>
                <a:srgbClr val="525252"/>
              </a:solidFill>
            </a:endParaRPr>
          </a:p>
          <a:p>
            <a:r>
              <a:rPr lang="ru-RU" sz="2000" dirty="0">
                <a:solidFill>
                  <a:srgbClr val="525252"/>
                </a:solidFill>
              </a:rPr>
              <a:t>        Датчики газа устанавливаются в квартирах, домах, офисах, гостиницах и других коммерческих объектах для обнаружения утечек газа.</a:t>
            </a:r>
          </a:p>
          <a:p>
            <a:endParaRPr lang="ru-RU" sz="2000" dirty="0">
              <a:solidFill>
                <a:srgbClr val="525252"/>
              </a:solidFill>
            </a:endParaRPr>
          </a:p>
          <a:p>
            <a:r>
              <a:rPr lang="ru-RU" sz="2000" dirty="0">
                <a:solidFill>
                  <a:srgbClr val="525252"/>
                </a:solidFill>
              </a:rPr>
              <a:t>        Данные с датчиков передаются в системы пожарной сигнализации или системы оповещения. Эти системы могут включать звуковые сигналы, визуальные индикаторы и уведомления. В некоторых случаях данные с датчиков газа могут отправляться в облачные системы для хранения и анализа в реальном времени. Это помогает эффективно мониторить состояние безопасности на нескольких объектах и отправлять отчеты о возможных проблемах.</a:t>
            </a:r>
          </a:p>
          <a:p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F84192-39D9-44EB-BD84-626424D4F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08892">
            <a:off x="403463" y="2035367"/>
            <a:ext cx="3594817" cy="3672671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B87DB6C7-E668-4B97-86CC-C9692A0EC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2110">
            <a:off x="12953141" y="1463927"/>
            <a:ext cx="3107588" cy="452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788DDE6-1392-46FF-9053-591B91B43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1246">
            <a:off x="-4011302" y="1450156"/>
            <a:ext cx="1772834" cy="410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836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1176</Words>
  <Application>Microsoft Office PowerPoint</Application>
  <PresentationFormat>Широкоэкранный</PresentationFormat>
  <Paragraphs>119</Paragraphs>
  <Slides>23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Bahnschrift</vt:lpstr>
      <vt:lpstr>Berlin Sans FB Demi</vt:lpstr>
      <vt:lpstr>Calibri</vt:lpstr>
      <vt:lpstr>Calibri Light</vt:lpstr>
      <vt:lpstr>Franklin Gothic Demi Cond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Пользователь</cp:lastModifiedBy>
  <cp:revision>65</cp:revision>
  <dcterms:created xsi:type="dcterms:W3CDTF">2024-11-17T04:15:58Z</dcterms:created>
  <dcterms:modified xsi:type="dcterms:W3CDTF">2024-11-18T14:03:13Z</dcterms:modified>
</cp:coreProperties>
</file>